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authors.xml" ContentType="application/vnd.ms-powerpoint.author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680" r:id="rId4"/>
  </p:sldMasterIdLst>
  <p:notesMasterIdLst>
    <p:notesMasterId r:id="rId23"/>
  </p:notesMasterIdLst>
  <p:sldIdLst>
    <p:sldId id="277" r:id="rId32"/>
    <p:sldId id="278" r:id="rId33"/>
    <p:sldId id="279" r:id="rId34"/>
    <p:sldId id="280" r:id="rId35"/>
    <p:sldId id="281" r:id="rId36"/>
    <p:sldId id="282" r:id="rId37"/>
    <p:sldId id="283" r:id="rId38"/>
    <p:sldId id="284" r:id="rId39"/>
    <p:sldId id="285" r:id="rId40"/>
    <p:sldId id="286" r:id="rId41"/>
    <p:sldId id="287" r:id="rId42"/>
    <p:sldId id="288" r:id="rId43"/>
    <p:sldId id="289" r:id="rId44"/>
    <p:sldId id="290" r:id="rId45"/>
    <p:sldId id="291" r:id="rId46"/>
    <p:sldId id="292" r:id="rId47"/>
    <p:sldId id="293" r:id="rId48"/>
    <p:sldId id="294" r:id="rId49"/>
    <p:sldId id="295" r:id="rId50"/>
  </p:sldIdLst>
  <p:sldSz cx="12192000" cy="6858000"/>
  <p:notesSz cx="6858000" cy="9144000"/>
  <p:defaultTextStyle>
    <a:defPPr>
      <a:defRPr lang="en-US"/>
    </a:defPPr>
    <a:lvl1pPr marL="0" algn="l" defTabSz="1625519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1pPr>
    <a:lvl2pPr marL="812760" algn="l" defTabSz="1625519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2pPr>
    <a:lvl3pPr marL="1625519" algn="l" defTabSz="1625519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3pPr>
    <a:lvl4pPr marL="2438278" algn="l" defTabSz="1625519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4pPr>
    <a:lvl5pPr marL="3251037" algn="l" defTabSz="1625519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5pPr>
    <a:lvl6pPr marL="4063797" algn="l" defTabSz="1625519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6pPr>
    <a:lvl7pPr marL="4876557" algn="l" defTabSz="1625519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7pPr>
    <a:lvl8pPr marL="5689315" algn="l" defTabSz="1625519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8pPr>
    <a:lvl9pPr marL="6502075" algn="l" defTabSz="1625519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6" orient="horz" pos="5204" userDrawn="1">
          <p15:clr>
            <a:srgbClr val="A4A3A4"/>
          </p15:clr>
        </p15:guide>
        <p15:guide id="11" pos="288" userDrawn="1">
          <p15:clr>
            <a:srgbClr val="A4A3A4"/>
          </p15:clr>
        </p15:guide>
        <p15:guide id="12" orient="horz" pos="2160" userDrawn="1">
          <p15:clr>
            <a:srgbClr val="A4A3A4"/>
          </p15:clr>
        </p15:guide>
        <p15:guide id="15" orient="horz" pos="3816" userDrawn="1">
          <p15:clr>
            <a:srgbClr val="A4A3A4"/>
          </p15:clr>
        </p15:guide>
        <p15:guide id="16" pos="7392" userDrawn="1">
          <p15:clr>
            <a:srgbClr val="A4A3A4"/>
          </p15:clr>
        </p15:guide>
        <p15:guide id="17" orient="horz" pos="2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5C17BA72-F0CB-6431-D0F4-4ECB6E50A720}" name="Hyland, Jessica" initials="HJ" userId="S::jessica_hyland@premierinc.com::5a162d91-f996-4575-afaa-b123ab36f37a" providerId="AD"/>
  <p188:author id="{8122E59B-9434-983D-53E6-F7B302FEF659}" name="Taylor, Sarah" initials="TS" userId="S::sarah_taylor@premierinc.com::d81e9249-fd14-443d-b7ec-b0c800e1aa1b" providerId="AD"/>
  <p188:author id="{1BA944E8-0072-95B2-CB3E-38536722B4E4}" name="Juchnik, Amalia" initials="JA" userId="S::amalia_juchnik@premierinc.com::d750bbb1-9855-43b0-9f6b-fa54597ba7a6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797D7"/>
    <a:srgbClr val="FFC532"/>
    <a:srgbClr val="103454"/>
    <a:srgbClr val="00B2E3"/>
    <a:srgbClr val="5B9BD5"/>
    <a:srgbClr val="0F2332"/>
    <a:srgbClr val="44546A"/>
    <a:srgbClr val="001F31"/>
    <a:srgbClr val="FFFFFF"/>
    <a:srgbClr val="D6DC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649" autoAdjust="0"/>
    <p:restoredTop sz="96327" autoAdjust="0"/>
  </p:normalViewPr>
  <p:slideViewPr>
    <p:cSldViewPr snapToGrid="0">
      <p:cViewPr varScale="1">
        <p:scale>
          <a:sx n="123" d="100"/>
          <a:sy n="123" d="100"/>
        </p:scale>
        <p:origin x="1104" y="184"/>
      </p:cViewPr>
      <p:guideLst>
        <p:guide pos="3840"/>
        <p:guide orient="horz" pos="5204"/>
        <p:guide pos="288"/>
        <p:guide orient="horz" pos="2160"/>
        <p:guide orient="horz" pos="3816"/>
        <p:guide pos="7392"/>
        <p:guide orient="horz" pos="2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73" d="100"/>
          <a:sy n="73" d="100"/>
        </p:scale>
        <p:origin x="-3792" y="-11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notesMaster" Target="notesMasters/notesMaster1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28" Type="http://schemas.microsoft.com/office/2018/10/relationships/authors" Target="authors.xml"/><Relationship Id="rId29" Type="http://schemas.openxmlformats.org/officeDocument/2006/relationships/slide" Target="slides/slide19.xml"/><Relationship Id="rId30" Type="http://schemas.openxmlformats.org/officeDocument/2006/relationships/slide" Target="slides/slide20.xml"/><Relationship Id="rId31" Type="http://schemas.openxmlformats.org/officeDocument/2006/relationships/slide" Target="slides/slide21.xml"/><Relationship Id="rId32" Type="http://schemas.openxmlformats.org/officeDocument/2006/relationships/slide" Target="slides/slide22.xml"/><Relationship Id="rId33" Type="http://schemas.openxmlformats.org/officeDocument/2006/relationships/slide" Target="slides/slide23.xml"/><Relationship Id="rId34" Type="http://schemas.openxmlformats.org/officeDocument/2006/relationships/slide" Target="slides/slide24.xml"/><Relationship Id="rId35" Type="http://schemas.openxmlformats.org/officeDocument/2006/relationships/slide" Target="slides/slide25.xml"/><Relationship Id="rId36" Type="http://schemas.openxmlformats.org/officeDocument/2006/relationships/slide" Target="slides/slide26.xml"/><Relationship Id="rId37" Type="http://schemas.openxmlformats.org/officeDocument/2006/relationships/slide" Target="slides/slide27.xml"/><Relationship Id="rId38" Type="http://schemas.openxmlformats.org/officeDocument/2006/relationships/slide" Target="slides/slide28.xml"/><Relationship Id="rId39" Type="http://schemas.openxmlformats.org/officeDocument/2006/relationships/slide" Target="slides/slide29.xml"/><Relationship Id="rId40" Type="http://schemas.openxmlformats.org/officeDocument/2006/relationships/slide" Target="slides/slide30.xml"/><Relationship Id="rId41" Type="http://schemas.openxmlformats.org/officeDocument/2006/relationships/slide" Target="slides/slide31.xml"/><Relationship Id="rId42" Type="http://schemas.openxmlformats.org/officeDocument/2006/relationships/slide" Target="slides/slide32.xml"/><Relationship Id="rId43" Type="http://schemas.openxmlformats.org/officeDocument/2006/relationships/slide" Target="slides/slide33.xml"/><Relationship Id="rId44" Type="http://schemas.openxmlformats.org/officeDocument/2006/relationships/slide" Target="slides/slide34.xml"/><Relationship Id="rId45" Type="http://schemas.openxmlformats.org/officeDocument/2006/relationships/slide" Target="slides/slide35.xml"/><Relationship Id="rId46" Type="http://schemas.openxmlformats.org/officeDocument/2006/relationships/slide" Target="slides/slide36.xml"/><Relationship Id="rId47" Type="http://schemas.openxmlformats.org/officeDocument/2006/relationships/slide" Target="slides/slide37.xml"/><Relationship Id="rId48" Type="http://schemas.openxmlformats.org/officeDocument/2006/relationships/slide" Target="slides/slide38.xml"/><Relationship Id="rId49" Type="http://schemas.openxmlformats.org/officeDocument/2006/relationships/slide" Target="slides/slide39.xml"/><Relationship Id="rId50" Type="http://schemas.openxmlformats.org/officeDocument/2006/relationships/slide" Target="slides/slide40.xml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A1D146-B4E0-1741-B9EE-9789392EFCC4}" type="datetimeFigureOut">
              <a:rPr lang="en-US" smtClean="0"/>
              <a:t>2/5/25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863621-2E60-B848-8968-B0341E26A3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0247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812760" rtl="0" eaLnBrk="1" latinLnBrk="0" hangingPunct="1">
      <a:defRPr sz="2133" kern="1200">
        <a:solidFill>
          <a:schemeClr val="tx1"/>
        </a:solidFill>
        <a:latin typeface="+mn-lt"/>
        <a:ea typeface="+mn-ea"/>
        <a:cs typeface="+mn-cs"/>
      </a:defRPr>
    </a:lvl1pPr>
    <a:lvl2pPr marL="812760" algn="l" defTabSz="812760" rtl="0" eaLnBrk="1" latinLnBrk="0" hangingPunct="1">
      <a:defRPr sz="2133" kern="1200">
        <a:solidFill>
          <a:schemeClr val="tx1"/>
        </a:solidFill>
        <a:latin typeface="+mn-lt"/>
        <a:ea typeface="+mn-ea"/>
        <a:cs typeface="+mn-cs"/>
      </a:defRPr>
    </a:lvl2pPr>
    <a:lvl3pPr marL="1625519" algn="l" defTabSz="812760" rtl="0" eaLnBrk="1" latinLnBrk="0" hangingPunct="1">
      <a:defRPr sz="2133" kern="1200">
        <a:solidFill>
          <a:schemeClr val="tx1"/>
        </a:solidFill>
        <a:latin typeface="+mn-lt"/>
        <a:ea typeface="+mn-ea"/>
        <a:cs typeface="+mn-cs"/>
      </a:defRPr>
    </a:lvl3pPr>
    <a:lvl4pPr marL="2438278" algn="l" defTabSz="812760" rtl="0" eaLnBrk="1" latinLnBrk="0" hangingPunct="1">
      <a:defRPr sz="2133" kern="1200">
        <a:solidFill>
          <a:schemeClr val="tx1"/>
        </a:solidFill>
        <a:latin typeface="+mn-lt"/>
        <a:ea typeface="+mn-ea"/>
        <a:cs typeface="+mn-cs"/>
      </a:defRPr>
    </a:lvl4pPr>
    <a:lvl5pPr marL="3251037" algn="l" defTabSz="812760" rtl="0" eaLnBrk="1" latinLnBrk="0" hangingPunct="1">
      <a:defRPr sz="2133" kern="1200">
        <a:solidFill>
          <a:schemeClr val="tx1"/>
        </a:solidFill>
        <a:latin typeface="+mn-lt"/>
        <a:ea typeface="+mn-ea"/>
        <a:cs typeface="+mn-cs"/>
      </a:defRPr>
    </a:lvl5pPr>
    <a:lvl6pPr marL="4063797" algn="l" defTabSz="812760" rtl="0" eaLnBrk="1" latinLnBrk="0" hangingPunct="1">
      <a:defRPr sz="2133" kern="1200">
        <a:solidFill>
          <a:schemeClr val="tx1"/>
        </a:solidFill>
        <a:latin typeface="+mn-lt"/>
        <a:ea typeface="+mn-ea"/>
        <a:cs typeface="+mn-cs"/>
      </a:defRPr>
    </a:lvl6pPr>
    <a:lvl7pPr marL="4876557" algn="l" defTabSz="812760" rtl="0" eaLnBrk="1" latinLnBrk="0" hangingPunct="1">
      <a:defRPr sz="2133" kern="1200">
        <a:solidFill>
          <a:schemeClr val="tx1"/>
        </a:solidFill>
        <a:latin typeface="+mn-lt"/>
        <a:ea typeface="+mn-ea"/>
        <a:cs typeface="+mn-cs"/>
      </a:defRPr>
    </a:lvl7pPr>
    <a:lvl8pPr marL="5689315" algn="l" defTabSz="812760" rtl="0" eaLnBrk="1" latinLnBrk="0" hangingPunct="1">
      <a:defRPr sz="2133" kern="1200">
        <a:solidFill>
          <a:schemeClr val="tx1"/>
        </a:solidFill>
        <a:latin typeface="+mn-lt"/>
        <a:ea typeface="+mn-ea"/>
        <a:cs typeface="+mn-cs"/>
      </a:defRPr>
    </a:lvl8pPr>
    <a:lvl9pPr marL="6502075" algn="l" defTabSz="812760" rtl="0" eaLnBrk="1" latinLnBrk="0" hangingPunct="1">
      <a:defRPr sz="2133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mier Titl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ue sky with a few clouds&#10;&#10;Description automatically generated with medium confidence">
            <a:extLst>
              <a:ext uri="{FF2B5EF4-FFF2-40B4-BE49-F238E27FC236}">
                <a16:creationId xmlns:a16="http://schemas.microsoft.com/office/drawing/2014/main" id="{1ADD2DBD-FA84-75D1-CF5C-1EE6366C418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itle 3"/>
          <p:cNvSpPr>
            <a:spLocks noGrp="1"/>
          </p:cNvSpPr>
          <p:nvPr>
            <p:ph type="title" hasCustomPrompt="1"/>
          </p:nvPr>
        </p:nvSpPr>
        <p:spPr bwMode="black">
          <a:xfrm>
            <a:off x="740823" y="2193462"/>
            <a:ext cx="7309120" cy="1408652"/>
          </a:xfrm>
          <a:prstGeom prst="rect">
            <a:avLst/>
          </a:prstGeom>
        </p:spPr>
        <p:txBody>
          <a:bodyPr lIns="0" anchor="b" anchorCtr="0">
            <a:noAutofit/>
          </a:bodyPr>
          <a:lstStyle>
            <a:lvl1pPr>
              <a:lnSpc>
                <a:spcPct val="100000"/>
              </a:lnSpc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Cover Slide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0" hasCustomPrompt="1"/>
          </p:nvPr>
        </p:nvSpPr>
        <p:spPr bwMode="black">
          <a:xfrm>
            <a:off x="740823" y="3843841"/>
            <a:ext cx="5090295" cy="536773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lnSpc>
                <a:spcPct val="100000"/>
              </a:lnSpc>
              <a:spcBef>
                <a:spcPts val="533"/>
              </a:spcBef>
              <a:buNone/>
              <a:defRPr sz="16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Date or Subtitle</a:t>
            </a: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A273F45D-7320-227B-C240-3036DD05743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 bwMode="black">
          <a:xfrm>
            <a:off x="740823" y="4822038"/>
            <a:ext cx="1434508" cy="302856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lnSpc>
                <a:spcPct val="100000"/>
              </a:lnSpc>
              <a:spcBef>
                <a:spcPts val="533"/>
              </a:spcBef>
              <a:buNone/>
              <a:defRPr sz="1200" b="0" i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Presented by: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121A5214-B045-AFBE-A68B-51F8997597A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740823" y="5279235"/>
            <a:ext cx="3220778" cy="355681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lnSpc>
                <a:spcPct val="100000"/>
              </a:lnSpc>
              <a:spcBef>
                <a:spcPts val="533"/>
              </a:spcBef>
              <a:buNone/>
              <a:defRPr sz="16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First name, Last name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4441E8EA-852C-1F44-35C4-0A934538843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black">
          <a:xfrm>
            <a:off x="740823" y="5704538"/>
            <a:ext cx="3220778" cy="355681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lnSpc>
                <a:spcPct val="100000"/>
              </a:lnSpc>
              <a:spcBef>
                <a:spcPts val="533"/>
              </a:spcBef>
              <a:buNone/>
              <a:defRPr sz="14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1902118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456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mier Two Content Subtitle Dark - 1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rectangle with white text&#10;&#10;Description automatically generated">
            <a:extLst>
              <a:ext uri="{FF2B5EF4-FFF2-40B4-BE49-F238E27FC236}">
                <a16:creationId xmlns:a16="http://schemas.microsoft.com/office/drawing/2014/main" id="{BEA72822-45BD-418D-7A73-385B617FAC9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9696" y="1561280"/>
            <a:ext cx="5462520" cy="4463003"/>
          </a:xfrm>
          <a:prstGeom prst="rect">
            <a:avLst/>
          </a:prstGeom>
        </p:spPr>
        <p:txBody>
          <a:bodyPr lIns="0" tIns="0">
            <a:normAutofit/>
          </a:bodyPr>
          <a:lstStyle>
            <a:lvl1pPr>
              <a:spcBef>
                <a:spcPts val="0"/>
              </a:spcBef>
              <a:buClr>
                <a:schemeClr val="bg1"/>
              </a:buClr>
              <a:defRPr sz="1800">
                <a:solidFill>
                  <a:schemeClr val="bg1"/>
                </a:solidFill>
              </a:defRPr>
            </a:lvl1pPr>
            <a:lvl2pPr>
              <a:spcBef>
                <a:spcPts val="0"/>
              </a:spcBef>
              <a:buClr>
                <a:schemeClr val="bg1"/>
              </a:buClr>
              <a:defRPr sz="1600">
                <a:solidFill>
                  <a:schemeClr val="bg1"/>
                </a:solidFill>
              </a:defRPr>
            </a:lvl2pPr>
            <a:lvl3pPr>
              <a:spcBef>
                <a:spcPts val="0"/>
              </a:spcBef>
              <a:buClr>
                <a:schemeClr val="bg1"/>
              </a:buClr>
              <a:defRPr sz="160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buClr>
                <a:schemeClr val="bg1"/>
              </a:buClr>
              <a:defRPr sz="160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buClr>
                <a:schemeClr val="bg1"/>
              </a:buClr>
              <a:defRPr sz="1600">
                <a:solidFill>
                  <a:schemeClr val="bg1"/>
                </a:solidFill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06274" y="1561280"/>
            <a:ext cx="5629833" cy="4463003"/>
          </a:xfrm>
          <a:prstGeom prst="rect">
            <a:avLst/>
          </a:prstGeom>
        </p:spPr>
        <p:txBody>
          <a:bodyPr lIns="0" tIns="0">
            <a:normAutofit/>
          </a:bodyPr>
          <a:lstStyle>
            <a:lvl1pPr>
              <a:spcBef>
                <a:spcPts val="0"/>
              </a:spcBef>
              <a:buClr>
                <a:schemeClr val="bg1"/>
              </a:buClr>
              <a:defRPr sz="1800">
                <a:solidFill>
                  <a:schemeClr val="bg1"/>
                </a:solidFill>
              </a:defRPr>
            </a:lvl1pPr>
            <a:lvl2pPr>
              <a:spcBef>
                <a:spcPts val="0"/>
              </a:spcBef>
              <a:buClr>
                <a:schemeClr val="bg1"/>
              </a:buClr>
              <a:defRPr sz="1600">
                <a:solidFill>
                  <a:schemeClr val="bg1"/>
                </a:solidFill>
              </a:defRPr>
            </a:lvl2pPr>
            <a:lvl3pPr>
              <a:spcBef>
                <a:spcPts val="0"/>
              </a:spcBef>
              <a:buClr>
                <a:schemeClr val="bg1"/>
              </a:buClr>
              <a:defRPr sz="160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buClr>
                <a:schemeClr val="bg1"/>
              </a:buClr>
              <a:defRPr sz="160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buClr>
                <a:schemeClr val="bg1"/>
              </a:buClr>
              <a:defRPr sz="1600">
                <a:solidFill>
                  <a:schemeClr val="bg1"/>
                </a:solidFill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F0A3E7DD-DBE8-2720-CC8A-93010911C7E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9697" y="1183304"/>
            <a:ext cx="11266137" cy="304837"/>
          </a:xfrm>
          <a:prstGeom prst="rect">
            <a:avLst/>
          </a:prstGeom>
        </p:spPr>
        <p:txBody>
          <a:bodyPr lIns="0" t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4110AF50-0301-C57A-67DD-3D9636BB62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697" y="396488"/>
            <a:ext cx="11266137" cy="713677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FFB84A-DC69-DFC3-B221-874A25B60635}"/>
              </a:ext>
            </a:extLst>
          </p:cNvPr>
          <p:cNvSpPr txBox="1">
            <a:spLocks/>
          </p:cNvSpPr>
          <p:nvPr userDrawn="1"/>
        </p:nvSpPr>
        <p:spPr>
          <a:xfrm>
            <a:off x="7587220" y="6351397"/>
            <a:ext cx="4102293" cy="307713"/>
          </a:xfrm>
          <a:prstGeom prst="rect">
            <a:avLst/>
          </a:prstGeom>
        </p:spPr>
        <p:txBody>
          <a:bodyPr vert="horz" wrap="square" lIns="162560" tIns="81280" rIns="162560" bIns="81280" rtlCol="0" anchor="ctr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933" b="0" dirty="0">
                <a:solidFill>
                  <a:schemeClr val="bg1"/>
                </a:solidFill>
              </a:rPr>
              <a:t>© 2025. ALL RIGHTS RESERVED.  |  PREMIER INC</a:t>
            </a:r>
            <a:r>
              <a:rPr lang="en-US" sz="933" b="0" baseline="0" dirty="0">
                <a:solidFill>
                  <a:schemeClr val="bg1"/>
                </a:solidFill>
              </a:rPr>
              <a:t>.  </a:t>
            </a:r>
            <a:r>
              <a:rPr lang="en-US" sz="933" b="0" dirty="0">
                <a:solidFill>
                  <a:schemeClr val="bg1"/>
                </a:solidFill>
              </a:rPr>
              <a:t>| </a:t>
            </a:r>
            <a:r>
              <a:rPr lang="en-US" sz="933" b="0" baseline="0" dirty="0">
                <a:solidFill>
                  <a:schemeClr val="bg1"/>
                </a:solidFill>
              </a:rPr>
              <a:t> </a:t>
            </a:r>
            <a:fld id="{C754B5F5-B730-8F43-9704-ACF970095462}" type="slidenum">
              <a:rPr lang="en-US" sz="933" b="0" smtClean="0">
                <a:solidFill>
                  <a:schemeClr val="bg1"/>
                </a:solidFill>
              </a:rPr>
              <a:pPr algn="r"/>
              <a:t>‹#›</a:t>
            </a:fld>
            <a:endParaRPr lang="en-US" sz="933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17278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mier Two Content Subtitle 1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white background with black dots&#10;&#10;Description automatically generated">
            <a:extLst>
              <a:ext uri="{FF2B5EF4-FFF2-40B4-BE49-F238E27FC236}">
                <a16:creationId xmlns:a16="http://schemas.microsoft.com/office/drawing/2014/main" id="{25266E05-DC15-4E2F-2963-5D82D19B293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9696" y="1561280"/>
            <a:ext cx="5462520" cy="4463003"/>
          </a:xfrm>
          <a:prstGeom prst="rect">
            <a:avLst/>
          </a:prstGeom>
        </p:spPr>
        <p:txBody>
          <a:bodyPr lIns="0" tIns="0">
            <a:normAutofit/>
          </a:bodyPr>
          <a:lstStyle>
            <a:lvl1pPr>
              <a:spcBef>
                <a:spcPts val="0"/>
              </a:spcBef>
              <a:defRPr sz="1800"/>
            </a:lvl1pPr>
            <a:lvl2pPr>
              <a:spcBef>
                <a:spcPts val="0"/>
              </a:spcBef>
              <a:defRPr sz="1600"/>
            </a:lvl2pPr>
            <a:lvl3pPr>
              <a:spcBef>
                <a:spcPts val="0"/>
              </a:spcBef>
              <a:defRPr sz="1600"/>
            </a:lvl3pPr>
            <a:lvl4pPr>
              <a:spcBef>
                <a:spcPts val="0"/>
              </a:spcBef>
              <a:defRPr sz="1600"/>
            </a:lvl4pPr>
            <a:lvl5pPr>
              <a:spcBef>
                <a:spcPts val="0"/>
              </a:spcBef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06274" y="1561280"/>
            <a:ext cx="5629833" cy="4463003"/>
          </a:xfrm>
          <a:prstGeom prst="rect">
            <a:avLst/>
          </a:prstGeom>
        </p:spPr>
        <p:txBody>
          <a:bodyPr lIns="0" tIns="0">
            <a:normAutofit/>
          </a:bodyPr>
          <a:lstStyle>
            <a:lvl1pPr>
              <a:spcBef>
                <a:spcPts val="0"/>
              </a:spcBef>
              <a:defRPr sz="1800"/>
            </a:lvl1pPr>
            <a:lvl2pPr>
              <a:spcBef>
                <a:spcPts val="0"/>
              </a:spcBef>
              <a:defRPr sz="1600"/>
            </a:lvl2pPr>
            <a:lvl3pPr>
              <a:spcBef>
                <a:spcPts val="0"/>
              </a:spcBef>
              <a:defRPr sz="1600"/>
            </a:lvl3pPr>
            <a:lvl4pPr>
              <a:spcBef>
                <a:spcPts val="0"/>
              </a:spcBef>
              <a:defRPr sz="1600"/>
            </a:lvl4pPr>
            <a:lvl5pPr>
              <a:spcBef>
                <a:spcPts val="0"/>
              </a:spcBef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F0A3E7DD-DBE8-2720-CC8A-93010911C7E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9697" y="1183304"/>
            <a:ext cx="11266137" cy="304837"/>
          </a:xfrm>
          <a:prstGeom prst="rect">
            <a:avLst/>
          </a:prstGeom>
        </p:spPr>
        <p:txBody>
          <a:bodyPr lIns="0" t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4110AF50-0301-C57A-67DD-3D9636BB62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697" y="396488"/>
            <a:ext cx="11266137" cy="713677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ctr">
              <a:defRPr sz="2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2969ED-E9FE-2084-5BF0-CC946295538A}"/>
              </a:ext>
            </a:extLst>
          </p:cNvPr>
          <p:cNvSpPr txBox="1">
            <a:spLocks/>
          </p:cNvSpPr>
          <p:nvPr userDrawn="1"/>
        </p:nvSpPr>
        <p:spPr>
          <a:xfrm>
            <a:off x="7587220" y="6351397"/>
            <a:ext cx="4102293" cy="307713"/>
          </a:xfrm>
          <a:prstGeom prst="rect">
            <a:avLst/>
          </a:prstGeom>
        </p:spPr>
        <p:txBody>
          <a:bodyPr vert="horz" wrap="square" lIns="162560" tIns="81280" rIns="162560" bIns="81280" rtlCol="0" anchor="ctr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933" b="0" dirty="0">
                <a:solidFill>
                  <a:schemeClr val="tx1"/>
                </a:solidFill>
              </a:rPr>
              <a:t>© 2025. ALL RIGHTS RESERVED.  |  PREMIER INC</a:t>
            </a:r>
            <a:r>
              <a:rPr lang="en-US" sz="933" b="0" baseline="0" dirty="0">
                <a:solidFill>
                  <a:schemeClr val="tx1"/>
                </a:solidFill>
              </a:rPr>
              <a:t>.  </a:t>
            </a:r>
            <a:r>
              <a:rPr lang="en-US" sz="933" b="0" dirty="0">
                <a:solidFill>
                  <a:schemeClr val="tx1"/>
                </a:solidFill>
              </a:rPr>
              <a:t>| </a:t>
            </a:r>
            <a:r>
              <a:rPr lang="en-US" sz="933" b="0" baseline="0" dirty="0">
                <a:solidFill>
                  <a:schemeClr val="tx1"/>
                </a:solidFill>
              </a:rPr>
              <a:t> </a:t>
            </a:r>
            <a:fld id="{C754B5F5-B730-8F43-9704-ACF970095462}" type="slidenum">
              <a:rPr lang="en-US" sz="933" b="0" smtClean="0">
                <a:solidFill>
                  <a:schemeClr val="tx1"/>
                </a:solidFill>
              </a:rPr>
              <a:pPr algn="r"/>
              <a:t>‹#›</a:t>
            </a:fld>
            <a:endParaRPr lang="en-US" sz="933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65836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mier Two Content Subtitle Dark - 1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lue square with white lines&#10;&#10;Description automatically generated">
            <a:extLst>
              <a:ext uri="{FF2B5EF4-FFF2-40B4-BE49-F238E27FC236}">
                <a16:creationId xmlns:a16="http://schemas.microsoft.com/office/drawing/2014/main" id="{F3F14181-C15C-F7FB-7B0C-68E28496A84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9696" y="1561280"/>
            <a:ext cx="5462520" cy="4463003"/>
          </a:xfrm>
          <a:prstGeom prst="rect">
            <a:avLst/>
          </a:prstGeom>
        </p:spPr>
        <p:txBody>
          <a:bodyPr lIns="0" tIns="0">
            <a:normAutofit/>
          </a:bodyPr>
          <a:lstStyle>
            <a:lvl1pPr>
              <a:spcBef>
                <a:spcPts val="0"/>
              </a:spcBef>
              <a:buClr>
                <a:schemeClr val="bg1"/>
              </a:buClr>
              <a:defRPr sz="1800">
                <a:solidFill>
                  <a:schemeClr val="bg1"/>
                </a:solidFill>
              </a:defRPr>
            </a:lvl1pPr>
            <a:lvl2pPr>
              <a:spcBef>
                <a:spcPts val="0"/>
              </a:spcBef>
              <a:buClr>
                <a:schemeClr val="bg1"/>
              </a:buClr>
              <a:defRPr sz="1600">
                <a:solidFill>
                  <a:schemeClr val="bg1"/>
                </a:solidFill>
              </a:defRPr>
            </a:lvl2pPr>
            <a:lvl3pPr>
              <a:spcBef>
                <a:spcPts val="0"/>
              </a:spcBef>
              <a:buClr>
                <a:schemeClr val="bg1"/>
              </a:buClr>
              <a:defRPr sz="160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buClr>
                <a:schemeClr val="bg1"/>
              </a:buClr>
              <a:defRPr sz="160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buClr>
                <a:schemeClr val="bg1"/>
              </a:buClr>
              <a:defRPr sz="1600">
                <a:solidFill>
                  <a:schemeClr val="bg1"/>
                </a:solidFill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06274" y="1561280"/>
            <a:ext cx="5629833" cy="4463003"/>
          </a:xfrm>
          <a:prstGeom prst="rect">
            <a:avLst/>
          </a:prstGeom>
        </p:spPr>
        <p:txBody>
          <a:bodyPr lIns="0" tIns="0">
            <a:normAutofit/>
          </a:bodyPr>
          <a:lstStyle>
            <a:lvl1pPr>
              <a:spcBef>
                <a:spcPts val="0"/>
              </a:spcBef>
              <a:buClr>
                <a:schemeClr val="bg1"/>
              </a:buClr>
              <a:defRPr sz="1800">
                <a:solidFill>
                  <a:schemeClr val="bg1"/>
                </a:solidFill>
              </a:defRPr>
            </a:lvl1pPr>
            <a:lvl2pPr>
              <a:spcBef>
                <a:spcPts val="0"/>
              </a:spcBef>
              <a:buClr>
                <a:schemeClr val="bg1"/>
              </a:buClr>
              <a:defRPr sz="1600">
                <a:solidFill>
                  <a:schemeClr val="bg1"/>
                </a:solidFill>
              </a:defRPr>
            </a:lvl2pPr>
            <a:lvl3pPr>
              <a:spcBef>
                <a:spcPts val="0"/>
              </a:spcBef>
              <a:buClr>
                <a:schemeClr val="bg1"/>
              </a:buClr>
              <a:defRPr sz="160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buClr>
                <a:schemeClr val="bg1"/>
              </a:buClr>
              <a:defRPr sz="160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buClr>
                <a:schemeClr val="bg1"/>
              </a:buClr>
              <a:defRPr sz="1600">
                <a:solidFill>
                  <a:schemeClr val="bg1"/>
                </a:solidFill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F0A3E7DD-DBE8-2720-CC8A-93010911C7E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9697" y="1183304"/>
            <a:ext cx="11266137" cy="304837"/>
          </a:xfrm>
          <a:prstGeom prst="rect">
            <a:avLst/>
          </a:prstGeom>
        </p:spPr>
        <p:txBody>
          <a:bodyPr lIns="0" t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4110AF50-0301-C57A-67DD-3D9636BB62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697" y="396488"/>
            <a:ext cx="11266137" cy="713677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AE0E0118-ED8A-A7FB-EF35-45B3E27323F1}"/>
              </a:ext>
            </a:extLst>
          </p:cNvPr>
          <p:cNvSpPr txBox="1">
            <a:spLocks/>
          </p:cNvSpPr>
          <p:nvPr userDrawn="1"/>
        </p:nvSpPr>
        <p:spPr>
          <a:xfrm>
            <a:off x="7587220" y="6351397"/>
            <a:ext cx="4102293" cy="307713"/>
          </a:xfrm>
          <a:prstGeom prst="rect">
            <a:avLst/>
          </a:prstGeom>
        </p:spPr>
        <p:txBody>
          <a:bodyPr vert="horz" wrap="square" lIns="162560" tIns="81280" rIns="162560" bIns="81280" rtlCol="0" anchor="ctr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933" b="0" dirty="0">
                <a:solidFill>
                  <a:schemeClr val="bg1"/>
                </a:solidFill>
              </a:rPr>
              <a:t>© 2025. ALL RIGHTS RESERVED.  |  PREMIER INC</a:t>
            </a:r>
            <a:r>
              <a:rPr lang="en-US" sz="933" b="0" baseline="0" dirty="0">
                <a:solidFill>
                  <a:schemeClr val="bg1"/>
                </a:solidFill>
              </a:rPr>
              <a:t>.  </a:t>
            </a:r>
            <a:r>
              <a:rPr lang="en-US" sz="933" b="0" dirty="0">
                <a:solidFill>
                  <a:schemeClr val="bg1"/>
                </a:solidFill>
              </a:rPr>
              <a:t>| </a:t>
            </a:r>
            <a:r>
              <a:rPr lang="en-US" sz="933" b="0" baseline="0" dirty="0">
                <a:solidFill>
                  <a:schemeClr val="bg1"/>
                </a:solidFill>
              </a:rPr>
              <a:t> </a:t>
            </a:r>
            <a:fld id="{C754B5F5-B730-8F43-9704-ACF970095462}" type="slidenum">
              <a:rPr lang="en-US" sz="933" b="0" smtClean="0">
                <a:solidFill>
                  <a:schemeClr val="bg1"/>
                </a:solidFill>
              </a:rPr>
              <a:pPr algn="r"/>
              <a:t>‹#›</a:t>
            </a:fld>
            <a:endParaRPr lang="en-US" sz="933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88371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mier Two Content 1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white background with black dots&#10;&#10;Description automatically generated">
            <a:extLst>
              <a:ext uri="{FF2B5EF4-FFF2-40B4-BE49-F238E27FC236}">
                <a16:creationId xmlns:a16="http://schemas.microsoft.com/office/drawing/2014/main" id="{60DDAD0A-CA11-6461-4174-0975F48922E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0D97D81-9430-EC7C-C815-DBEBDEBFA4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9696" y="1197811"/>
            <a:ext cx="5462520" cy="4826472"/>
          </a:xfrm>
          <a:prstGeom prst="rect">
            <a:avLst/>
          </a:prstGeom>
        </p:spPr>
        <p:txBody>
          <a:bodyPr lIns="0" tIns="0">
            <a:normAutofit/>
          </a:bodyPr>
          <a:lstStyle>
            <a:lvl1pPr>
              <a:spcBef>
                <a:spcPts val="0"/>
              </a:spcBef>
              <a:defRPr sz="1800"/>
            </a:lvl1pPr>
            <a:lvl2pPr>
              <a:spcBef>
                <a:spcPts val="0"/>
              </a:spcBef>
              <a:defRPr sz="1600"/>
            </a:lvl2pPr>
            <a:lvl3pPr>
              <a:spcBef>
                <a:spcPts val="0"/>
              </a:spcBef>
              <a:defRPr sz="1600"/>
            </a:lvl3pPr>
            <a:lvl4pPr>
              <a:spcBef>
                <a:spcPts val="0"/>
              </a:spcBef>
              <a:defRPr sz="1600"/>
            </a:lvl4pPr>
            <a:lvl5pPr>
              <a:spcBef>
                <a:spcPts val="0"/>
              </a:spcBef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68B28B8D-3E09-1F06-06B8-B641CBA16A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06274" y="1197811"/>
            <a:ext cx="5629833" cy="4826472"/>
          </a:xfrm>
          <a:prstGeom prst="rect">
            <a:avLst/>
          </a:prstGeom>
        </p:spPr>
        <p:txBody>
          <a:bodyPr lIns="0" tIns="0">
            <a:normAutofit/>
          </a:bodyPr>
          <a:lstStyle>
            <a:lvl1pPr>
              <a:spcBef>
                <a:spcPts val="0"/>
              </a:spcBef>
              <a:defRPr sz="1800"/>
            </a:lvl1pPr>
            <a:lvl2pPr>
              <a:spcBef>
                <a:spcPts val="0"/>
              </a:spcBef>
              <a:defRPr sz="1600"/>
            </a:lvl2pPr>
            <a:lvl3pPr>
              <a:spcBef>
                <a:spcPts val="0"/>
              </a:spcBef>
              <a:defRPr sz="1600"/>
            </a:lvl3pPr>
            <a:lvl4pPr>
              <a:spcBef>
                <a:spcPts val="0"/>
              </a:spcBef>
              <a:defRPr sz="1600"/>
            </a:lvl4pPr>
            <a:lvl5pPr>
              <a:spcBef>
                <a:spcPts val="0"/>
              </a:spcBef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F1BFD23E-E9FD-DBCF-B7A9-F612FD8DD9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697" y="396488"/>
            <a:ext cx="11266137" cy="713677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ctr">
              <a:defRPr sz="2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A0D3F5C4-D851-808D-14FE-04C1406D0240}"/>
              </a:ext>
            </a:extLst>
          </p:cNvPr>
          <p:cNvSpPr txBox="1">
            <a:spLocks/>
          </p:cNvSpPr>
          <p:nvPr userDrawn="1"/>
        </p:nvSpPr>
        <p:spPr>
          <a:xfrm>
            <a:off x="7587220" y="6351397"/>
            <a:ext cx="4102293" cy="307713"/>
          </a:xfrm>
          <a:prstGeom prst="rect">
            <a:avLst/>
          </a:prstGeom>
        </p:spPr>
        <p:txBody>
          <a:bodyPr vert="horz" wrap="square" lIns="162560" tIns="81280" rIns="162560" bIns="81280" rtlCol="0" anchor="ctr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933" b="0" dirty="0">
                <a:solidFill>
                  <a:schemeClr val="tx1"/>
                </a:solidFill>
              </a:rPr>
              <a:t>© 2025. ALL RIGHTS RESERVED.  |  PREMIER INC</a:t>
            </a:r>
            <a:r>
              <a:rPr lang="en-US" sz="933" b="0" baseline="0" dirty="0">
                <a:solidFill>
                  <a:schemeClr val="tx1"/>
                </a:solidFill>
              </a:rPr>
              <a:t>.  </a:t>
            </a:r>
            <a:r>
              <a:rPr lang="en-US" sz="933" b="0" dirty="0">
                <a:solidFill>
                  <a:schemeClr val="tx1"/>
                </a:solidFill>
              </a:rPr>
              <a:t>| </a:t>
            </a:r>
            <a:r>
              <a:rPr lang="en-US" sz="933" b="0" baseline="0" dirty="0">
                <a:solidFill>
                  <a:schemeClr val="tx1"/>
                </a:solidFill>
              </a:rPr>
              <a:t> </a:t>
            </a:r>
            <a:fld id="{C754B5F5-B730-8F43-9704-ACF970095462}" type="slidenum">
              <a:rPr lang="en-US" sz="933" b="0" smtClean="0">
                <a:solidFill>
                  <a:schemeClr val="tx1"/>
                </a:solidFill>
              </a:rPr>
              <a:pPr algn="r"/>
              <a:t>‹#›</a:t>
            </a:fld>
            <a:endParaRPr lang="en-US" sz="933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21975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mier Two Content  dark - 1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square with white lines&#10;&#10;Description automatically generated">
            <a:extLst>
              <a:ext uri="{FF2B5EF4-FFF2-40B4-BE49-F238E27FC236}">
                <a16:creationId xmlns:a16="http://schemas.microsoft.com/office/drawing/2014/main" id="{0AB442FE-7781-303D-5AFA-FC0EBC12EE4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0D97D81-9430-EC7C-C815-DBEBDEBFA4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9696" y="1197811"/>
            <a:ext cx="5462520" cy="4826472"/>
          </a:xfrm>
          <a:prstGeom prst="rect">
            <a:avLst/>
          </a:prstGeom>
        </p:spPr>
        <p:txBody>
          <a:bodyPr lIns="0" tIns="0">
            <a:normAutofit/>
          </a:bodyPr>
          <a:lstStyle>
            <a:lvl1pPr>
              <a:spcBef>
                <a:spcPts val="0"/>
              </a:spcBef>
              <a:buClr>
                <a:schemeClr val="bg1"/>
              </a:buClr>
              <a:defRPr sz="1800">
                <a:solidFill>
                  <a:schemeClr val="bg1"/>
                </a:solidFill>
              </a:defRPr>
            </a:lvl1pPr>
            <a:lvl2pPr>
              <a:spcBef>
                <a:spcPts val="0"/>
              </a:spcBef>
              <a:buClr>
                <a:schemeClr val="bg1"/>
              </a:buClr>
              <a:defRPr sz="1600">
                <a:solidFill>
                  <a:schemeClr val="bg1"/>
                </a:solidFill>
              </a:defRPr>
            </a:lvl2pPr>
            <a:lvl3pPr>
              <a:spcBef>
                <a:spcPts val="0"/>
              </a:spcBef>
              <a:buClr>
                <a:schemeClr val="bg1"/>
              </a:buClr>
              <a:defRPr sz="160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buClr>
                <a:schemeClr val="bg1"/>
              </a:buClr>
              <a:defRPr sz="160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buClr>
                <a:schemeClr val="bg1"/>
              </a:buClr>
              <a:defRPr sz="1600">
                <a:solidFill>
                  <a:schemeClr val="bg1"/>
                </a:solidFill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68B28B8D-3E09-1F06-06B8-B641CBA16A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06274" y="1197811"/>
            <a:ext cx="5629833" cy="4826472"/>
          </a:xfrm>
          <a:prstGeom prst="rect">
            <a:avLst/>
          </a:prstGeom>
        </p:spPr>
        <p:txBody>
          <a:bodyPr lIns="0" tIns="0">
            <a:normAutofit/>
          </a:bodyPr>
          <a:lstStyle>
            <a:lvl1pPr>
              <a:spcBef>
                <a:spcPts val="0"/>
              </a:spcBef>
              <a:buClr>
                <a:schemeClr val="bg1"/>
              </a:buClr>
              <a:defRPr sz="1800">
                <a:solidFill>
                  <a:schemeClr val="bg1"/>
                </a:solidFill>
              </a:defRPr>
            </a:lvl1pPr>
            <a:lvl2pPr>
              <a:spcBef>
                <a:spcPts val="0"/>
              </a:spcBef>
              <a:buClr>
                <a:schemeClr val="bg1"/>
              </a:buClr>
              <a:defRPr sz="1600">
                <a:solidFill>
                  <a:schemeClr val="bg1"/>
                </a:solidFill>
              </a:defRPr>
            </a:lvl2pPr>
            <a:lvl3pPr>
              <a:spcBef>
                <a:spcPts val="0"/>
              </a:spcBef>
              <a:buClr>
                <a:schemeClr val="bg1"/>
              </a:buClr>
              <a:defRPr sz="160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buClr>
                <a:schemeClr val="bg1"/>
              </a:buClr>
              <a:defRPr sz="160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buClr>
                <a:schemeClr val="bg1"/>
              </a:buClr>
              <a:defRPr sz="1600">
                <a:solidFill>
                  <a:schemeClr val="bg1"/>
                </a:solidFill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F1BFD23E-E9FD-DBCF-B7A9-F612FD8DD9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697" y="396488"/>
            <a:ext cx="11266137" cy="713677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A0D3F5C4-D851-808D-14FE-04C1406D0240}"/>
              </a:ext>
            </a:extLst>
          </p:cNvPr>
          <p:cNvSpPr txBox="1">
            <a:spLocks/>
          </p:cNvSpPr>
          <p:nvPr userDrawn="1"/>
        </p:nvSpPr>
        <p:spPr>
          <a:xfrm>
            <a:off x="7587220" y="6351397"/>
            <a:ext cx="4102293" cy="307713"/>
          </a:xfrm>
          <a:prstGeom prst="rect">
            <a:avLst/>
          </a:prstGeom>
        </p:spPr>
        <p:txBody>
          <a:bodyPr vert="horz" wrap="square" lIns="162560" tIns="81280" rIns="162560" bIns="81280" rtlCol="0" anchor="ctr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933" b="0" dirty="0">
                <a:solidFill>
                  <a:schemeClr val="bg1"/>
                </a:solidFill>
              </a:rPr>
              <a:t>© 2025. ALL RIGHTS RESERVED.  |  PREMIER INC</a:t>
            </a:r>
            <a:r>
              <a:rPr lang="en-US" sz="933" b="0" baseline="0" dirty="0">
                <a:solidFill>
                  <a:schemeClr val="bg1"/>
                </a:solidFill>
              </a:rPr>
              <a:t>.  </a:t>
            </a:r>
            <a:r>
              <a:rPr lang="en-US" sz="933" b="0" dirty="0">
                <a:solidFill>
                  <a:schemeClr val="bg1"/>
                </a:solidFill>
              </a:rPr>
              <a:t>| </a:t>
            </a:r>
            <a:r>
              <a:rPr lang="en-US" sz="933" b="0" baseline="0" dirty="0">
                <a:solidFill>
                  <a:schemeClr val="bg1"/>
                </a:solidFill>
              </a:rPr>
              <a:t> </a:t>
            </a:r>
            <a:fld id="{C754B5F5-B730-8F43-9704-ACF970095462}" type="slidenum">
              <a:rPr lang="en-US" sz="933" b="0" smtClean="0">
                <a:solidFill>
                  <a:schemeClr val="bg1"/>
                </a:solidFill>
              </a:rPr>
              <a:pPr algn="r"/>
              <a:t>‹#›</a:t>
            </a:fld>
            <a:endParaRPr lang="en-US" sz="933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818401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mier Blank 1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4110AF50-0301-C57A-67DD-3D9636BB62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697" y="396488"/>
            <a:ext cx="11266137" cy="713677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ctr">
              <a:defRPr sz="2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19724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mier Blank Dark 1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rectangle with white text&#10;&#10;Description automatically generated">
            <a:extLst>
              <a:ext uri="{FF2B5EF4-FFF2-40B4-BE49-F238E27FC236}">
                <a16:creationId xmlns:a16="http://schemas.microsoft.com/office/drawing/2014/main" id="{E80FFE72-A3D2-6B1A-2BB2-939E31BC7EB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6C1742D7-3DCA-AC54-12A5-E020C20B30AB}"/>
              </a:ext>
            </a:extLst>
          </p:cNvPr>
          <p:cNvSpPr txBox="1">
            <a:spLocks/>
          </p:cNvSpPr>
          <p:nvPr userDrawn="1"/>
        </p:nvSpPr>
        <p:spPr>
          <a:xfrm>
            <a:off x="7587220" y="6351397"/>
            <a:ext cx="4102293" cy="307713"/>
          </a:xfrm>
          <a:prstGeom prst="rect">
            <a:avLst/>
          </a:prstGeom>
        </p:spPr>
        <p:txBody>
          <a:bodyPr vert="horz" wrap="square" lIns="162560" tIns="81280" rIns="162560" bIns="81280" rtlCol="0" anchor="ctr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933" b="0" dirty="0">
                <a:solidFill>
                  <a:schemeClr val="bg1"/>
                </a:solidFill>
              </a:rPr>
              <a:t>© 2025. ALL RIGHTS RESERVED.  |  PREMIER INC</a:t>
            </a:r>
            <a:r>
              <a:rPr lang="en-US" sz="933" b="0" baseline="0" dirty="0">
                <a:solidFill>
                  <a:schemeClr val="bg1"/>
                </a:solidFill>
              </a:rPr>
              <a:t>.  </a:t>
            </a:r>
            <a:r>
              <a:rPr lang="en-US" sz="933" b="0" dirty="0">
                <a:solidFill>
                  <a:schemeClr val="bg1"/>
                </a:solidFill>
              </a:rPr>
              <a:t>| </a:t>
            </a:r>
            <a:r>
              <a:rPr lang="en-US" sz="933" b="0" baseline="0" dirty="0">
                <a:solidFill>
                  <a:schemeClr val="bg1"/>
                </a:solidFill>
              </a:rPr>
              <a:t> </a:t>
            </a:r>
            <a:fld id="{C754B5F5-B730-8F43-9704-ACF970095462}" type="slidenum">
              <a:rPr lang="en-US" sz="933" b="0" smtClean="0">
                <a:solidFill>
                  <a:schemeClr val="bg1"/>
                </a:solidFill>
              </a:rPr>
              <a:pPr algn="r"/>
              <a:t>‹#›</a:t>
            </a:fld>
            <a:endParaRPr lang="en-US" sz="933" b="0" dirty="0">
              <a:solidFill>
                <a:schemeClr val="bg1"/>
              </a:solidFill>
            </a:endParaRPr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9927C34D-3DCD-3774-B56B-5F3A4C5175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697" y="396488"/>
            <a:ext cx="11266137" cy="713677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365141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mier Blank 1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white background with black dots&#10;&#10;Description automatically generated">
            <a:extLst>
              <a:ext uri="{FF2B5EF4-FFF2-40B4-BE49-F238E27FC236}">
                <a16:creationId xmlns:a16="http://schemas.microsoft.com/office/drawing/2014/main" id="{60DDAD0A-CA11-6461-4174-0975F48922E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F1BFD23E-E9FD-DBCF-B7A9-F612FD8DD9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697" y="396488"/>
            <a:ext cx="11266137" cy="713677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ctr">
              <a:defRPr sz="2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A0D3F5C4-D851-808D-14FE-04C1406D0240}"/>
              </a:ext>
            </a:extLst>
          </p:cNvPr>
          <p:cNvSpPr txBox="1">
            <a:spLocks/>
          </p:cNvSpPr>
          <p:nvPr userDrawn="1"/>
        </p:nvSpPr>
        <p:spPr>
          <a:xfrm>
            <a:off x="7587220" y="6351397"/>
            <a:ext cx="4102293" cy="307713"/>
          </a:xfrm>
          <a:prstGeom prst="rect">
            <a:avLst/>
          </a:prstGeom>
        </p:spPr>
        <p:txBody>
          <a:bodyPr vert="horz" wrap="square" lIns="162560" tIns="81280" rIns="162560" bIns="81280" rtlCol="0" anchor="ctr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933" b="0" dirty="0">
                <a:solidFill>
                  <a:schemeClr val="tx1"/>
                </a:solidFill>
              </a:rPr>
              <a:t>© 2025. ALL RIGHTS RESERVED.  |  PREMIER INC</a:t>
            </a:r>
            <a:r>
              <a:rPr lang="en-US" sz="933" b="0" baseline="0" dirty="0">
                <a:solidFill>
                  <a:schemeClr val="tx1"/>
                </a:solidFill>
              </a:rPr>
              <a:t>.  </a:t>
            </a:r>
            <a:r>
              <a:rPr lang="en-US" sz="933" b="0" dirty="0">
                <a:solidFill>
                  <a:schemeClr val="tx1"/>
                </a:solidFill>
              </a:rPr>
              <a:t>| </a:t>
            </a:r>
            <a:r>
              <a:rPr lang="en-US" sz="933" b="0" baseline="0" dirty="0">
                <a:solidFill>
                  <a:schemeClr val="tx1"/>
                </a:solidFill>
              </a:rPr>
              <a:t> </a:t>
            </a:r>
            <a:fld id="{C754B5F5-B730-8F43-9704-ACF970095462}" type="slidenum">
              <a:rPr lang="en-US" sz="933" b="0" smtClean="0">
                <a:solidFill>
                  <a:schemeClr val="tx1"/>
                </a:solidFill>
              </a:rPr>
              <a:pPr algn="r"/>
              <a:t>‹#›</a:t>
            </a:fld>
            <a:endParaRPr lang="en-US" sz="933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179074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mier Blank Dark 1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square with white lines&#10;&#10;Description automatically generated">
            <a:extLst>
              <a:ext uri="{FF2B5EF4-FFF2-40B4-BE49-F238E27FC236}">
                <a16:creationId xmlns:a16="http://schemas.microsoft.com/office/drawing/2014/main" id="{610DC5B2-49BD-D8EB-B826-F45E4292FDF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759B8E9E-2C5F-D241-E5B0-8D4107F0BF55}"/>
              </a:ext>
            </a:extLst>
          </p:cNvPr>
          <p:cNvSpPr txBox="1">
            <a:spLocks/>
          </p:cNvSpPr>
          <p:nvPr userDrawn="1"/>
        </p:nvSpPr>
        <p:spPr>
          <a:xfrm>
            <a:off x="7587220" y="6351397"/>
            <a:ext cx="4102293" cy="307713"/>
          </a:xfrm>
          <a:prstGeom prst="rect">
            <a:avLst/>
          </a:prstGeom>
        </p:spPr>
        <p:txBody>
          <a:bodyPr vert="horz" wrap="square" lIns="162560" tIns="81280" rIns="162560" bIns="81280" rtlCol="0" anchor="ctr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933" b="0" dirty="0">
                <a:solidFill>
                  <a:schemeClr val="bg1"/>
                </a:solidFill>
              </a:rPr>
              <a:t>© 2025. ALL RIGHTS RESERVED.  |  PREMIER INC</a:t>
            </a:r>
            <a:r>
              <a:rPr lang="en-US" sz="933" b="0" baseline="0" dirty="0">
                <a:solidFill>
                  <a:schemeClr val="bg1"/>
                </a:solidFill>
              </a:rPr>
              <a:t>.  </a:t>
            </a:r>
            <a:r>
              <a:rPr lang="en-US" sz="933" b="0" dirty="0">
                <a:solidFill>
                  <a:schemeClr val="bg1"/>
                </a:solidFill>
              </a:rPr>
              <a:t>| </a:t>
            </a:r>
            <a:r>
              <a:rPr lang="en-US" sz="933" b="0" baseline="0" dirty="0">
                <a:solidFill>
                  <a:schemeClr val="bg1"/>
                </a:solidFill>
              </a:rPr>
              <a:t> </a:t>
            </a:r>
            <a:fld id="{C754B5F5-B730-8F43-9704-ACF970095462}" type="slidenum">
              <a:rPr lang="en-US" sz="933" b="0" smtClean="0">
                <a:solidFill>
                  <a:schemeClr val="bg1"/>
                </a:solidFill>
              </a:rPr>
              <a:pPr algn="r"/>
              <a:t>‹#›</a:t>
            </a:fld>
            <a:endParaRPr lang="en-US" sz="933" b="0" dirty="0">
              <a:solidFill>
                <a:schemeClr val="bg1"/>
              </a:solidFill>
            </a:endParaRPr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7DED0C35-ACBA-D087-99E1-1EE9B5D0CC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697" y="396488"/>
            <a:ext cx="11266137" cy="713677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448262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mier Title Slide 1 -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background with dots&#10;&#10;Description automatically generated">
            <a:extLst>
              <a:ext uri="{FF2B5EF4-FFF2-40B4-BE49-F238E27FC236}">
                <a16:creationId xmlns:a16="http://schemas.microsoft.com/office/drawing/2014/main" id="{8103E555-7E03-10F9-248F-1FA120D1999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3">
            <a:extLst>
              <a:ext uri="{FF2B5EF4-FFF2-40B4-BE49-F238E27FC236}">
                <a16:creationId xmlns:a16="http://schemas.microsoft.com/office/drawing/2014/main" id="{9C7C19A4-5C6C-BA8A-11FE-282782D4FA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740823" y="2193462"/>
            <a:ext cx="7309120" cy="1408652"/>
          </a:xfrm>
          <a:prstGeom prst="rect">
            <a:avLst/>
          </a:prstGeom>
        </p:spPr>
        <p:txBody>
          <a:bodyPr lIns="0" anchor="b" anchorCtr="0">
            <a:noAutofit/>
          </a:bodyPr>
          <a:lstStyle>
            <a:lvl1pPr>
              <a:lnSpc>
                <a:spcPct val="100000"/>
              </a:lnSpc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Slide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041B630B-9EA3-16A5-FC4B-AB8C9F5AD2E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 bwMode="black">
          <a:xfrm>
            <a:off x="740823" y="3843841"/>
            <a:ext cx="5090295" cy="536773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lnSpc>
                <a:spcPct val="100000"/>
              </a:lnSpc>
              <a:spcBef>
                <a:spcPts val="533"/>
              </a:spcBef>
              <a:buNone/>
              <a:defRPr sz="16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10260355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456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mier Title Slide 2 -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wavy lines on a black background&#10;&#10;Description automatically generated">
            <a:extLst>
              <a:ext uri="{FF2B5EF4-FFF2-40B4-BE49-F238E27FC236}">
                <a16:creationId xmlns:a16="http://schemas.microsoft.com/office/drawing/2014/main" id="{CCFC9857-2E80-3D3F-3C0F-492BEEDF4F6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3">
            <a:extLst>
              <a:ext uri="{FF2B5EF4-FFF2-40B4-BE49-F238E27FC236}">
                <a16:creationId xmlns:a16="http://schemas.microsoft.com/office/drawing/2014/main" id="{CD9C0366-1D1A-D2B0-5AD8-784DD3B1C1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740823" y="2193462"/>
            <a:ext cx="7309120" cy="1408652"/>
          </a:xfrm>
          <a:prstGeom prst="rect">
            <a:avLst/>
          </a:prstGeom>
        </p:spPr>
        <p:txBody>
          <a:bodyPr lIns="0" anchor="b" anchorCtr="0">
            <a:noAutofit/>
          </a:bodyPr>
          <a:lstStyle>
            <a:lvl1pPr>
              <a:lnSpc>
                <a:spcPct val="100000"/>
              </a:lnSpc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Slide</a:t>
            </a: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76834ED8-0DE2-7932-C103-4923B68D1A7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 bwMode="black">
          <a:xfrm>
            <a:off x="740823" y="3843841"/>
            <a:ext cx="5090295" cy="536773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lnSpc>
                <a:spcPct val="100000"/>
              </a:lnSpc>
              <a:spcBef>
                <a:spcPts val="533"/>
              </a:spcBef>
              <a:buNone/>
              <a:defRPr sz="16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10784659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456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nt Friendly Title/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white background with black and white clouds&#10;&#10;Description automatically generated">
            <a:extLst>
              <a:ext uri="{FF2B5EF4-FFF2-40B4-BE49-F238E27FC236}">
                <a16:creationId xmlns:a16="http://schemas.microsoft.com/office/drawing/2014/main" id="{5056C837-C03B-33FE-EC2C-A8C9F0DF23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3">
            <a:extLst>
              <a:ext uri="{FF2B5EF4-FFF2-40B4-BE49-F238E27FC236}">
                <a16:creationId xmlns:a16="http://schemas.microsoft.com/office/drawing/2014/main" id="{CA301B25-1FE3-FF78-0393-3B1B7069A2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740823" y="2193462"/>
            <a:ext cx="7309120" cy="1408652"/>
          </a:xfrm>
          <a:prstGeom prst="rect">
            <a:avLst/>
          </a:prstGeom>
        </p:spPr>
        <p:txBody>
          <a:bodyPr lIns="0" anchor="b" anchorCtr="0">
            <a:noAutofit/>
          </a:bodyPr>
          <a:lstStyle>
            <a:lvl1pPr>
              <a:lnSpc>
                <a:spcPct val="100000"/>
              </a:lnSpc>
              <a:defRPr sz="44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Print Friendly Cover Slide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A2B5CD03-AFEF-3DDE-2C2D-98C4EEB5098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 bwMode="black">
          <a:xfrm>
            <a:off x="740823" y="3843841"/>
            <a:ext cx="5090295" cy="536773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lnSpc>
                <a:spcPct val="100000"/>
              </a:lnSpc>
              <a:spcBef>
                <a:spcPts val="533"/>
              </a:spcBef>
              <a:buNone/>
              <a:defRPr sz="1600" b="0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Date or Subtitle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56557EFA-F1C2-D1D1-3018-751C32D1D66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 bwMode="black">
          <a:xfrm>
            <a:off x="740823" y="4822038"/>
            <a:ext cx="1434508" cy="302856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lnSpc>
                <a:spcPct val="100000"/>
              </a:lnSpc>
              <a:spcBef>
                <a:spcPts val="533"/>
              </a:spcBef>
              <a:buNone/>
              <a:defRPr sz="1200" b="0" i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Presented by: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CD28B065-62F6-FF08-3529-016911457EE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740823" y="5279235"/>
            <a:ext cx="3220778" cy="355681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lnSpc>
                <a:spcPct val="100000"/>
              </a:lnSpc>
              <a:spcBef>
                <a:spcPts val="533"/>
              </a:spcBef>
              <a:buNone/>
              <a:defRPr sz="1600" b="1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First name, Last name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99A56295-37B4-7087-0909-197E857C9B6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black">
          <a:xfrm>
            <a:off x="740823" y="5704538"/>
            <a:ext cx="3220778" cy="355681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lnSpc>
                <a:spcPct val="100000"/>
              </a:lnSpc>
              <a:spcBef>
                <a:spcPts val="533"/>
              </a:spcBef>
              <a:buNone/>
              <a:defRPr sz="1400" b="0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1767275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456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mier Main Content 1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00216ADD-BE51-6C27-4F8D-AF21CB056F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697" y="396488"/>
            <a:ext cx="11266137" cy="713677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ctr">
              <a:defRPr sz="2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Content Placeholder 9">
            <a:extLst>
              <a:ext uri="{FF2B5EF4-FFF2-40B4-BE49-F238E27FC236}">
                <a16:creationId xmlns:a16="http://schemas.microsoft.com/office/drawing/2014/main" id="{F27458C2-88B5-CA15-A846-4D6849C86EC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62933" y="1195978"/>
            <a:ext cx="11266137" cy="4854396"/>
          </a:xfrm>
          <a:prstGeom prst="rect">
            <a:avLst/>
          </a:prstGeom>
        </p:spPr>
        <p:txBody>
          <a:bodyPr lIns="0" tIns="0"/>
          <a:lstStyle>
            <a:lvl1pPr>
              <a:spcBef>
                <a:spcPts val="0"/>
              </a:spcBef>
              <a:buClr>
                <a:schemeClr val="tx2"/>
              </a:buClr>
              <a:defRPr sz="1800"/>
            </a:lvl1pPr>
            <a:lvl2pPr>
              <a:spcBef>
                <a:spcPts val="0"/>
              </a:spcBef>
              <a:buClr>
                <a:schemeClr val="tx2"/>
              </a:buClr>
              <a:defRPr sz="1800"/>
            </a:lvl2pPr>
            <a:lvl3pPr>
              <a:spcBef>
                <a:spcPts val="0"/>
              </a:spcBef>
              <a:buClr>
                <a:schemeClr val="tx2"/>
              </a:buClr>
              <a:defRPr sz="1800"/>
            </a:lvl3pPr>
            <a:lvl4pPr>
              <a:spcBef>
                <a:spcPts val="0"/>
              </a:spcBef>
              <a:buClr>
                <a:schemeClr val="tx2"/>
              </a:buClr>
              <a:defRPr sz="1600"/>
            </a:lvl4pPr>
            <a:lvl5pPr>
              <a:spcBef>
                <a:spcPts val="0"/>
              </a:spcBef>
              <a:buClr>
                <a:schemeClr val="tx2"/>
              </a:buCl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175946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mier Main Content Dark 1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rectangle with white text&#10;&#10;Description automatically generated">
            <a:extLst>
              <a:ext uri="{FF2B5EF4-FFF2-40B4-BE49-F238E27FC236}">
                <a16:creationId xmlns:a16="http://schemas.microsoft.com/office/drawing/2014/main" id="{E80FFE72-A3D2-6B1A-2BB2-939E31BC7EB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6C1742D7-3DCA-AC54-12A5-E020C20B30AB}"/>
              </a:ext>
            </a:extLst>
          </p:cNvPr>
          <p:cNvSpPr txBox="1">
            <a:spLocks/>
          </p:cNvSpPr>
          <p:nvPr userDrawn="1"/>
        </p:nvSpPr>
        <p:spPr>
          <a:xfrm>
            <a:off x="7587220" y="6351397"/>
            <a:ext cx="4102293" cy="307713"/>
          </a:xfrm>
          <a:prstGeom prst="rect">
            <a:avLst/>
          </a:prstGeom>
        </p:spPr>
        <p:txBody>
          <a:bodyPr vert="horz" wrap="square" lIns="162560" tIns="81280" rIns="162560" bIns="81280" rtlCol="0" anchor="ctr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933" b="0" dirty="0">
                <a:solidFill>
                  <a:schemeClr val="bg1"/>
                </a:solidFill>
              </a:rPr>
              <a:t>© 2025. ALL RIGHTS RESERVED.  |  PREMIER INC</a:t>
            </a:r>
            <a:r>
              <a:rPr lang="en-US" sz="933" b="0" baseline="0" dirty="0">
                <a:solidFill>
                  <a:schemeClr val="bg1"/>
                </a:solidFill>
              </a:rPr>
              <a:t>.  </a:t>
            </a:r>
            <a:r>
              <a:rPr lang="en-US" sz="933" b="0" dirty="0">
                <a:solidFill>
                  <a:schemeClr val="bg1"/>
                </a:solidFill>
              </a:rPr>
              <a:t>| </a:t>
            </a:r>
            <a:r>
              <a:rPr lang="en-US" sz="933" b="0" baseline="0" dirty="0">
                <a:solidFill>
                  <a:schemeClr val="bg1"/>
                </a:solidFill>
              </a:rPr>
              <a:t> </a:t>
            </a:r>
            <a:fld id="{C754B5F5-B730-8F43-9704-ACF970095462}" type="slidenum">
              <a:rPr lang="en-US" sz="933" b="0" smtClean="0">
                <a:solidFill>
                  <a:schemeClr val="bg1"/>
                </a:solidFill>
              </a:rPr>
              <a:pPr algn="r"/>
              <a:t>‹#›</a:t>
            </a:fld>
            <a:endParaRPr lang="en-US" sz="933" b="0" dirty="0">
              <a:solidFill>
                <a:schemeClr val="bg1"/>
              </a:solidFill>
            </a:endParaRPr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9927C34D-3DCD-3774-B56B-5F3A4C5175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697" y="396488"/>
            <a:ext cx="11266137" cy="713677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Content Placeholder 9">
            <a:extLst>
              <a:ext uri="{FF2B5EF4-FFF2-40B4-BE49-F238E27FC236}">
                <a16:creationId xmlns:a16="http://schemas.microsoft.com/office/drawing/2014/main" id="{5B9B9952-F5B4-361D-BA74-93340C91244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62933" y="1195977"/>
            <a:ext cx="11266137" cy="4854395"/>
          </a:xfrm>
          <a:prstGeom prst="rect">
            <a:avLst/>
          </a:prstGeom>
        </p:spPr>
        <p:txBody>
          <a:bodyPr lIns="0" tIns="0"/>
          <a:lstStyle>
            <a:lvl1pPr>
              <a:spcBef>
                <a:spcPts val="0"/>
              </a:spcBef>
              <a:buClr>
                <a:schemeClr val="bg1"/>
              </a:buClr>
              <a:defRPr sz="1800">
                <a:solidFill>
                  <a:schemeClr val="bg1"/>
                </a:solidFill>
              </a:defRPr>
            </a:lvl1pPr>
            <a:lvl2pPr marL="285750" indent="-285750">
              <a:spcBef>
                <a:spcPts val="0"/>
              </a:spcBef>
              <a:buClr>
                <a:schemeClr val="bg1"/>
              </a:buClr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2pPr>
            <a:lvl3pPr>
              <a:spcBef>
                <a:spcPts val="0"/>
              </a:spcBef>
              <a:buClr>
                <a:schemeClr val="bg1"/>
              </a:buClr>
              <a:defRPr sz="180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buClr>
                <a:schemeClr val="bg1"/>
              </a:buClr>
              <a:defRPr sz="160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buClr>
                <a:schemeClr val="bg1"/>
              </a:buCl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539475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mier Main Content 1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white background with black dots&#10;&#10;Description automatically generated">
            <a:extLst>
              <a:ext uri="{FF2B5EF4-FFF2-40B4-BE49-F238E27FC236}">
                <a16:creationId xmlns:a16="http://schemas.microsoft.com/office/drawing/2014/main" id="{011938A2-6498-C9F1-A583-9B881CE7213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00216ADD-BE51-6C27-4F8D-AF21CB056F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697" y="396488"/>
            <a:ext cx="11266137" cy="713677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ctr">
              <a:defRPr sz="2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70454FA4-FD32-5BE4-8CC8-68C14CC2F36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62933" y="1195977"/>
            <a:ext cx="11266137" cy="4854395"/>
          </a:xfrm>
          <a:prstGeom prst="rect">
            <a:avLst/>
          </a:prstGeom>
        </p:spPr>
        <p:txBody>
          <a:bodyPr lIns="0" tIns="0"/>
          <a:lstStyle>
            <a:lvl1pPr>
              <a:spcBef>
                <a:spcPts val="0"/>
              </a:spcBef>
              <a:defRPr sz="1800"/>
            </a:lvl1pPr>
            <a:lvl2pPr>
              <a:spcBef>
                <a:spcPts val="0"/>
              </a:spcBef>
              <a:defRPr sz="1800"/>
            </a:lvl2pPr>
            <a:lvl3pPr>
              <a:spcBef>
                <a:spcPts val="0"/>
              </a:spcBef>
              <a:defRPr sz="1800"/>
            </a:lvl3pPr>
            <a:lvl4pPr>
              <a:spcBef>
                <a:spcPts val="0"/>
              </a:spcBef>
              <a:defRPr sz="1600"/>
            </a:lvl4pPr>
            <a:lvl5pPr>
              <a:spcBef>
                <a:spcPts val="0"/>
              </a:spcBef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F3918B46-F791-DA73-6596-21329237ED82}"/>
              </a:ext>
            </a:extLst>
          </p:cNvPr>
          <p:cNvSpPr txBox="1">
            <a:spLocks/>
          </p:cNvSpPr>
          <p:nvPr userDrawn="1"/>
        </p:nvSpPr>
        <p:spPr>
          <a:xfrm>
            <a:off x="7587220" y="6351397"/>
            <a:ext cx="4102293" cy="307713"/>
          </a:xfrm>
          <a:prstGeom prst="rect">
            <a:avLst/>
          </a:prstGeom>
        </p:spPr>
        <p:txBody>
          <a:bodyPr vert="horz" wrap="square" lIns="162560" tIns="81280" rIns="162560" bIns="81280" rtlCol="0" anchor="ctr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933" b="0" dirty="0">
                <a:solidFill>
                  <a:schemeClr val="tx1"/>
                </a:solidFill>
              </a:rPr>
              <a:t>© 2025. ALL RIGHTS RESERVED.  |  PREMIER INC</a:t>
            </a:r>
            <a:r>
              <a:rPr lang="en-US" sz="933" b="0" baseline="0" dirty="0">
                <a:solidFill>
                  <a:schemeClr val="tx1"/>
                </a:solidFill>
              </a:rPr>
              <a:t>.  </a:t>
            </a:r>
            <a:r>
              <a:rPr lang="en-US" sz="933" b="0" dirty="0">
                <a:solidFill>
                  <a:schemeClr val="tx1"/>
                </a:solidFill>
              </a:rPr>
              <a:t>| </a:t>
            </a:r>
            <a:r>
              <a:rPr lang="en-US" sz="933" b="0" baseline="0" dirty="0">
                <a:solidFill>
                  <a:schemeClr val="tx1"/>
                </a:solidFill>
              </a:rPr>
              <a:t> </a:t>
            </a:r>
            <a:fld id="{C754B5F5-B730-8F43-9704-ACF970095462}" type="slidenum">
              <a:rPr lang="en-US" sz="933" b="0" smtClean="0">
                <a:solidFill>
                  <a:schemeClr val="tx1"/>
                </a:solidFill>
              </a:rPr>
              <a:pPr algn="r"/>
              <a:t>‹#›</a:t>
            </a:fld>
            <a:endParaRPr lang="en-US" sz="933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13834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mier Main Content Dark 1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square with white lines&#10;&#10;Description automatically generated">
            <a:extLst>
              <a:ext uri="{FF2B5EF4-FFF2-40B4-BE49-F238E27FC236}">
                <a16:creationId xmlns:a16="http://schemas.microsoft.com/office/drawing/2014/main" id="{610DC5B2-49BD-D8EB-B826-F45E4292FDF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759B8E9E-2C5F-D241-E5B0-8D4107F0BF55}"/>
              </a:ext>
            </a:extLst>
          </p:cNvPr>
          <p:cNvSpPr txBox="1">
            <a:spLocks/>
          </p:cNvSpPr>
          <p:nvPr userDrawn="1"/>
        </p:nvSpPr>
        <p:spPr>
          <a:xfrm>
            <a:off x="7587220" y="6351397"/>
            <a:ext cx="4102293" cy="307713"/>
          </a:xfrm>
          <a:prstGeom prst="rect">
            <a:avLst/>
          </a:prstGeom>
        </p:spPr>
        <p:txBody>
          <a:bodyPr vert="horz" wrap="square" lIns="162560" tIns="81280" rIns="162560" bIns="81280" rtlCol="0" anchor="ctr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933" b="0" dirty="0">
                <a:solidFill>
                  <a:schemeClr val="bg1"/>
                </a:solidFill>
              </a:rPr>
              <a:t>© 2025. ALL RIGHTS RESERVED.  |  PREMIER INC</a:t>
            </a:r>
            <a:r>
              <a:rPr lang="en-US" sz="933" b="0" baseline="0" dirty="0">
                <a:solidFill>
                  <a:schemeClr val="bg1"/>
                </a:solidFill>
              </a:rPr>
              <a:t>.  </a:t>
            </a:r>
            <a:r>
              <a:rPr lang="en-US" sz="933" b="0" dirty="0">
                <a:solidFill>
                  <a:schemeClr val="bg1"/>
                </a:solidFill>
              </a:rPr>
              <a:t>| </a:t>
            </a:r>
            <a:r>
              <a:rPr lang="en-US" sz="933" b="0" baseline="0" dirty="0">
                <a:solidFill>
                  <a:schemeClr val="bg1"/>
                </a:solidFill>
              </a:rPr>
              <a:t> </a:t>
            </a:r>
            <a:fld id="{C754B5F5-B730-8F43-9704-ACF970095462}" type="slidenum">
              <a:rPr lang="en-US" sz="933" b="0" smtClean="0">
                <a:solidFill>
                  <a:schemeClr val="bg1"/>
                </a:solidFill>
              </a:rPr>
              <a:pPr algn="r"/>
              <a:t>‹#›</a:t>
            </a:fld>
            <a:endParaRPr lang="en-US" sz="933" b="0" dirty="0">
              <a:solidFill>
                <a:schemeClr val="bg1"/>
              </a:solidFill>
            </a:endParaRPr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7DED0C35-ACBA-D087-99E1-1EE9B5D0CC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697" y="396488"/>
            <a:ext cx="11266137" cy="713677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9">
            <a:extLst>
              <a:ext uri="{FF2B5EF4-FFF2-40B4-BE49-F238E27FC236}">
                <a16:creationId xmlns:a16="http://schemas.microsoft.com/office/drawing/2014/main" id="{0931D2B1-B24B-1A79-02B4-CF6D37591C9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62933" y="1195977"/>
            <a:ext cx="11266137" cy="4854395"/>
          </a:xfrm>
          <a:prstGeom prst="rect">
            <a:avLst/>
          </a:prstGeom>
        </p:spPr>
        <p:txBody>
          <a:bodyPr lIns="0" tIns="0"/>
          <a:lstStyle>
            <a:lvl1pPr>
              <a:spcBef>
                <a:spcPts val="0"/>
              </a:spcBef>
              <a:buClr>
                <a:schemeClr val="bg1"/>
              </a:buClr>
              <a:defRPr sz="1800">
                <a:solidFill>
                  <a:schemeClr val="bg1"/>
                </a:solidFill>
              </a:defRPr>
            </a:lvl1pPr>
            <a:lvl2pPr marL="285750" indent="-285750">
              <a:spcBef>
                <a:spcPts val="0"/>
              </a:spcBef>
              <a:buClr>
                <a:schemeClr val="bg1"/>
              </a:buClr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2pPr>
            <a:lvl3pPr>
              <a:spcBef>
                <a:spcPts val="0"/>
              </a:spcBef>
              <a:buClr>
                <a:schemeClr val="bg1"/>
              </a:buClr>
              <a:defRPr sz="180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buClr>
                <a:schemeClr val="bg1"/>
              </a:buClr>
              <a:defRPr sz="160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buClr>
                <a:schemeClr val="bg1"/>
              </a:buCl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992955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mier Two Content Subtitle 1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9696" y="1561280"/>
            <a:ext cx="5462520" cy="4463003"/>
          </a:xfrm>
          <a:prstGeom prst="rect">
            <a:avLst/>
          </a:prstGeom>
        </p:spPr>
        <p:txBody>
          <a:bodyPr lIns="0" tIns="0">
            <a:normAutofit/>
          </a:bodyPr>
          <a:lstStyle>
            <a:lvl1pPr>
              <a:spcBef>
                <a:spcPts val="0"/>
              </a:spcBef>
              <a:defRPr sz="1800"/>
            </a:lvl1pPr>
            <a:lvl2pPr>
              <a:spcBef>
                <a:spcPts val="0"/>
              </a:spcBef>
              <a:defRPr sz="1600"/>
            </a:lvl2pPr>
            <a:lvl3pPr>
              <a:spcBef>
                <a:spcPts val="0"/>
              </a:spcBef>
              <a:defRPr sz="1600"/>
            </a:lvl3pPr>
            <a:lvl4pPr>
              <a:spcBef>
                <a:spcPts val="0"/>
              </a:spcBef>
              <a:defRPr sz="1600"/>
            </a:lvl4pPr>
            <a:lvl5pPr>
              <a:spcBef>
                <a:spcPts val="0"/>
              </a:spcBef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06274" y="1561280"/>
            <a:ext cx="5629833" cy="4463003"/>
          </a:xfrm>
          <a:prstGeom prst="rect">
            <a:avLst/>
          </a:prstGeom>
        </p:spPr>
        <p:txBody>
          <a:bodyPr lIns="0" tIns="0">
            <a:normAutofit/>
          </a:bodyPr>
          <a:lstStyle>
            <a:lvl1pPr>
              <a:spcBef>
                <a:spcPts val="0"/>
              </a:spcBef>
              <a:defRPr sz="1800"/>
            </a:lvl1pPr>
            <a:lvl2pPr>
              <a:spcBef>
                <a:spcPts val="0"/>
              </a:spcBef>
              <a:defRPr sz="1600"/>
            </a:lvl2pPr>
            <a:lvl3pPr>
              <a:spcBef>
                <a:spcPts val="0"/>
              </a:spcBef>
              <a:defRPr sz="1600"/>
            </a:lvl3pPr>
            <a:lvl4pPr>
              <a:spcBef>
                <a:spcPts val="0"/>
              </a:spcBef>
              <a:defRPr sz="1600"/>
            </a:lvl4pPr>
            <a:lvl5pPr>
              <a:spcBef>
                <a:spcPts val="0"/>
              </a:spcBef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F0A3E7DD-DBE8-2720-CC8A-93010911C7E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9697" y="1183304"/>
            <a:ext cx="11266137" cy="304837"/>
          </a:xfrm>
          <a:prstGeom prst="rect">
            <a:avLst/>
          </a:prstGeom>
        </p:spPr>
        <p:txBody>
          <a:bodyPr lIns="0" t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4110AF50-0301-C57A-67DD-3D9636BB62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697" y="396488"/>
            <a:ext cx="11266137" cy="713677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ctr">
              <a:defRPr sz="2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7929568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theme" Target="../theme/theme1.xml"/><Relationship Id="rId20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327F3D7F-BE07-556C-B404-F595EC7BB3F1}"/>
              </a:ext>
            </a:extLst>
          </p:cNvPr>
          <p:cNvPicPr>
            <a:picLocks noChangeAspect="1"/>
          </p:cNvPicPr>
          <p:nvPr userDrawn="1"/>
        </p:nvPicPr>
        <p:blipFill>
          <a:blip r:embed="rId2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06251913-F71D-3934-16AC-23A2C72F366E}"/>
              </a:ext>
            </a:extLst>
          </p:cNvPr>
          <p:cNvSpPr txBox="1">
            <a:spLocks/>
          </p:cNvSpPr>
          <p:nvPr userDrawn="1"/>
        </p:nvSpPr>
        <p:spPr>
          <a:xfrm>
            <a:off x="7587220" y="6351397"/>
            <a:ext cx="4102293" cy="307713"/>
          </a:xfrm>
          <a:prstGeom prst="rect">
            <a:avLst/>
          </a:prstGeom>
        </p:spPr>
        <p:txBody>
          <a:bodyPr vert="horz" wrap="square" lIns="162560" tIns="81280" rIns="162560" bIns="81280" rtlCol="0" anchor="ctr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933" b="0" dirty="0">
                <a:solidFill>
                  <a:schemeClr val="tx1"/>
                </a:solidFill>
              </a:rPr>
              <a:t>© 2025. ALL RIGHTS RESERVED.  |  PREMIER INC</a:t>
            </a:r>
            <a:r>
              <a:rPr lang="en-US" sz="933" b="0" baseline="0" dirty="0">
                <a:solidFill>
                  <a:schemeClr val="tx1"/>
                </a:solidFill>
              </a:rPr>
              <a:t>.  </a:t>
            </a:r>
            <a:r>
              <a:rPr lang="en-US" sz="933" b="0" dirty="0">
                <a:solidFill>
                  <a:schemeClr val="tx1"/>
                </a:solidFill>
              </a:rPr>
              <a:t>| </a:t>
            </a:r>
            <a:r>
              <a:rPr lang="en-US" sz="933" b="0" baseline="0" dirty="0">
                <a:solidFill>
                  <a:schemeClr val="tx1"/>
                </a:solidFill>
              </a:rPr>
              <a:t> </a:t>
            </a:r>
            <a:fld id="{C754B5F5-B730-8F43-9704-ACF970095462}" type="slidenum">
              <a:rPr lang="en-US" sz="933" b="0" smtClean="0">
                <a:solidFill>
                  <a:schemeClr val="tx1"/>
                </a:solidFill>
              </a:rPr>
              <a:pPr algn="r"/>
              <a:t>‹#›</a:t>
            </a:fld>
            <a:endParaRPr lang="en-US" sz="933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19110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8" r:id="rId1"/>
    <p:sldLayoutId id="2147483859" r:id="rId2"/>
    <p:sldLayoutId id="2147483860" r:id="rId3"/>
    <p:sldLayoutId id="2147483864" r:id="rId4"/>
    <p:sldLayoutId id="2147483682" r:id="rId5"/>
    <p:sldLayoutId id="2147483861" r:id="rId6"/>
    <p:sldLayoutId id="2147483850" r:id="rId7"/>
    <p:sldLayoutId id="2147483862" r:id="rId8"/>
    <p:sldLayoutId id="2147483686" r:id="rId9"/>
    <p:sldLayoutId id="2147483867" r:id="rId10"/>
    <p:sldLayoutId id="2147483869" r:id="rId11"/>
    <p:sldLayoutId id="2147483870" r:id="rId12"/>
    <p:sldLayoutId id="2147483854" r:id="rId13"/>
    <p:sldLayoutId id="2147483868" r:id="rId14"/>
    <p:sldLayoutId id="2147483865" r:id="rId15"/>
    <p:sldLayoutId id="2147483871" r:id="rId16"/>
    <p:sldLayoutId id="2147483866" r:id="rId17"/>
    <p:sldLayoutId id="2147483872" r:id="rId18"/>
  </p:sldLayoutIdLst>
  <p:hf hdr="0" ftr="0" dt="0"/>
  <p:txStyles>
    <p:titleStyle>
      <a:lvl1pPr algn="l" defTabSz="1219140" rtl="0" eaLnBrk="1" latinLnBrk="0" hangingPunct="1">
        <a:lnSpc>
          <a:spcPct val="86000"/>
        </a:lnSpc>
        <a:spcBef>
          <a:spcPct val="0"/>
        </a:spcBef>
        <a:buNone/>
        <a:defRPr sz="2667" b="1" kern="800" spc="-53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1219140" rtl="0" eaLnBrk="1" latinLnBrk="0" hangingPunct="1">
        <a:lnSpc>
          <a:spcPct val="100000"/>
        </a:lnSpc>
        <a:spcBef>
          <a:spcPts val="1333"/>
        </a:spcBef>
        <a:buClr>
          <a:schemeClr val="tx2">
            <a:lumMod val="50000"/>
          </a:schemeClr>
        </a:buClr>
        <a:buFont typeface="Arial" panose="020B0604020202020204" pitchFamily="34" charset="0"/>
        <a:buNone/>
        <a:defRPr sz="2400" kern="800" spc="-13">
          <a:solidFill>
            <a:schemeClr val="tx1"/>
          </a:solidFill>
          <a:latin typeface="+mn-lt"/>
          <a:ea typeface="+mn-ea"/>
          <a:cs typeface="+mn-cs"/>
        </a:defRPr>
      </a:lvl1pPr>
      <a:lvl2pPr marL="304792" indent="-304792" algn="l" defTabSz="1219140" rtl="0" eaLnBrk="1" latinLnBrk="0" hangingPunct="1">
        <a:lnSpc>
          <a:spcPct val="100000"/>
        </a:lnSpc>
        <a:spcBef>
          <a:spcPts val="1333"/>
        </a:spcBef>
        <a:buClr>
          <a:schemeClr val="tx2"/>
        </a:buClr>
        <a:buFont typeface="Arial" panose="020B0604020202020204" pitchFamily="34" charset="0"/>
        <a:buChar char="•"/>
        <a:defRPr sz="2400" kern="800">
          <a:solidFill>
            <a:schemeClr val="tx1"/>
          </a:solidFill>
          <a:latin typeface="+mn-lt"/>
          <a:ea typeface="+mn-ea"/>
          <a:cs typeface="+mn-cs"/>
        </a:defRPr>
      </a:lvl2pPr>
      <a:lvl3pPr marL="539737" indent="-234945" algn="l" defTabSz="1219140" rtl="0" eaLnBrk="1" latinLnBrk="0" hangingPunct="1">
        <a:lnSpc>
          <a:spcPct val="100000"/>
        </a:lnSpc>
        <a:spcBef>
          <a:spcPts val="533"/>
        </a:spcBef>
        <a:buClr>
          <a:schemeClr val="tx2"/>
        </a:buClr>
        <a:buFont typeface="Arial" panose="020B0604020202020204" pitchFamily="34" charset="0"/>
        <a:buChar char="–"/>
        <a:defRPr sz="2133" kern="800">
          <a:solidFill>
            <a:schemeClr val="tx1"/>
          </a:solidFill>
          <a:latin typeface="+mn-lt"/>
          <a:ea typeface="+mn-ea"/>
          <a:cs typeface="+mn-cs"/>
        </a:defRPr>
      </a:lvl3pPr>
      <a:lvl4pPr marL="761981" indent="-222245" algn="l" defTabSz="1219140" rtl="0" eaLnBrk="1" latinLnBrk="0" hangingPunct="1">
        <a:lnSpc>
          <a:spcPct val="100000"/>
        </a:lnSpc>
        <a:spcBef>
          <a:spcPts val="267"/>
        </a:spcBef>
        <a:buClr>
          <a:schemeClr val="tx2"/>
        </a:buClr>
        <a:buFont typeface="Arial" panose="020B0604020202020204" pitchFamily="34" charset="0"/>
        <a:buChar char="•"/>
        <a:defRPr sz="1867" kern="800">
          <a:solidFill>
            <a:schemeClr val="tx1"/>
          </a:solidFill>
          <a:latin typeface="+mn-lt"/>
          <a:ea typeface="+mn-ea"/>
          <a:cs typeface="+mn-cs"/>
        </a:defRPr>
      </a:lvl4pPr>
      <a:lvl5pPr marL="992693" indent="-230712" algn="l" defTabSz="1219140" rtl="0" eaLnBrk="1" latinLnBrk="0" hangingPunct="1">
        <a:lnSpc>
          <a:spcPct val="100000"/>
        </a:lnSpc>
        <a:spcBef>
          <a:spcPts val="267"/>
        </a:spcBef>
        <a:buClr>
          <a:schemeClr val="tx2"/>
        </a:buClr>
        <a:buFont typeface="Arial" panose="020B0604020202020204" pitchFamily="34" charset="0"/>
        <a:buChar char="–"/>
        <a:defRPr sz="1600" kern="800">
          <a:solidFill>
            <a:schemeClr val="tx1"/>
          </a:solidFill>
          <a:latin typeface="+mn-lt"/>
          <a:ea typeface="+mn-ea"/>
          <a:cs typeface="+mn-cs"/>
        </a:defRPr>
      </a:lvl5pPr>
      <a:lvl6pPr marL="3352632" indent="-304784" algn="l" defTabSz="121914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202" indent="-304784" algn="l" defTabSz="121914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772" indent="-304784" algn="l" defTabSz="121914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341" indent="-304784" algn="l" defTabSz="121914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70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40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09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78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48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418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987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557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11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12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13.pn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00D66-5E3E-62A3-EB82-51F929255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CA58A0-F806-FE5F-28D9-4051B9B84D5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8C1DF7-4372-BA62-70F2-9A29DA08D72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39E6BE1-9AAE-BEEA-6D4F-DF45C5004BD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AE6F6D3-2931-F3A8-02FC-EF49A6B4307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8791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F95EBCB-2317-1492-04C4-D0920DA3406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F74357-E279-96FE-FAED-01656A3B24D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BC1A76-C527-5A23-9756-FE5426CF42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8047572-0DC8-5C63-3BD8-99A2E3B40C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6778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519C08D-666A-7449-2AA4-A85B40EDA59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3EA1AC-C932-476D-A300-63AE3DC153E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9EAC55-261B-2DB0-C0D6-92DD4CCC2EA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EF285E7-3F29-0C51-67B2-91E14D81B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7064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7A0046A-6347-BB2D-FB23-B950849FB88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2C1102-F32E-6003-6EE0-F65F7DAD052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0BB517-EF98-BDA2-2CE0-28943A9BA4A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39BD918-9A97-61EF-C52F-F5B509F636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7910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6387243-7D9D-2260-9924-2137B7726F9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FB17A8-9FF8-CA88-C53A-256E419C824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5D9A170-B57E-9E76-5102-D2C7D583E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8516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A3B4ED4-56C2-83C9-098A-3501CCA311A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48CD53-402E-5B2D-10D8-6E5AB509979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2EE0192-8A37-0395-14C9-CFF732C2E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3738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2EBB8-554B-184F-84E7-940CE2CC95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8300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D3B898-FF9E-CA2D-ED51-D92BD0ED87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6094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7D63F-343C-70BA-0261-BC534C266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9909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5C10D3-5045-BE3F-42B9-2B9AC184D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428006"/>
      </p:ext>
    </p:extLst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{{TITLE}}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11" sz="quarter"/>
          </p:nvPr>
        </p:nvSpPr>
        <p:spPr/>
        <p:txBody>
          <a:bodyPr/>
          <a:lstStyle/>
          <a:p/>
        </p:txBody>
      </p:sp>
      <p:sp>
        <p:nvSpPr>
          <p:cNvPr id="5" name="Text Placeholder 4"/>
          <p:cNvSpPr>
            <a:spLocks noGrp="1"/>
          </p:cNvSpPr>
          <p:nvPr>
            <p:ph type="body" idx="12" sz="quarter"/>
          </p:nvPr>
        </p:nvSpPr>
        <p:spPr/>
        <p:txBody>
          <a:bodyPr/>
          <a:lstStyle/>
          <a:p/>
        </p:txBody>
      </p:sp>
      <p:sp>
        <p:nvSpPr>
          <p:cNvPr id="6" name="Text Placeholder 5"/>
          <p:cNvSpPr>
            <a:spLocks noGrp="1"/>
          </p:cNvSpPr>
          <p:nvPr>
            <p:ph type="body" idx="13" sz="quarter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13E88-1B1B-DF15-41D1-633EB9AE4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BB9547-5AD0-90D1-06D4-79BAE36B441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482065"/>
      </p:ext>
    </p:extLst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{{SECTION_TITLE}}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 sz="half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2" sz="half"/>
          </p:nvPr>
        </p:nvSpPr>
        <p:spPr/>
        <p:txBody>
          <a:bodyPr/>
          <a:lstStyle/>
          <a:p/>
        </p:txBody>
      </p:sp>
      <p:sp>
        <p:nvSpPr>
          <p:cNvPr id="4" name="Text Placeholder 3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/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{{SECTION_HEADER}}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rm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rPr>
                <a:solidFill>
                  <a:srgbClr val="FFFFFF"/>
                </a:solidFill>
              </a:rPr>
              <a:t>ACCELERATING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rPr>
                <a:solidFill>
                  <a:srgbClr val="FFFFFF"/>
                </a:solidFill>
              </a:rPr>
              <a:t>TECHNOLOGY DELIVERY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rm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rPr>
                <a:solidFill>
                  <a:srgbClr val="FFFFFF"/>
                </a:solidFill>
              </a:rPr>
              <a:t>Friction is the Enemy: Why Centralized Delivery Feels Slow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1389888" y="2359152"/>
            <a:ext cx="1914144" cy="43891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wrap="square">
            <a:normAutofit/>
          </a:bodyPr>
          <a:lstStyle/>
          <a:p>
            <a:pPr>
              <a:defRPr sz="900">
                <a:solidFill>
                  <a:srgbClr val="FFFFFF"/>
                </a:solidFill>
              </a:defRPr>
            </a:pPr>
            <a:r>
              <a:rPr sz="900">
                <a:solidFill>
                  <a:srgbClr val="FFFFFF"/>
                </a:solidFill>
              </a:rPr>
              <a:t>Section heading (top): Centralized IT Delivery (Budgeted, Staffed, Planned in Batches)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3889248" y="2359152"/>
            <a:ext cx="1914144" cy="43891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wrap="square">
            <a:normAutofit/>
          </a:bodyPr>
          <a:lstStyle/>
          <a:p>
            <a:pPr>
              <a:defRPr sz="900">
                <a:solidFill>
                  <a:srgbClr val="FFFFFF"/>
                </a:solidFill>
              </a:defRPr>
            </a:pPr>
            <a:r>
              <a:rPr sz="900">
                <a:solidFill>
                  <a:srgbClr val="FFFFFF"/>
                </a:solidFill>
              </a:rPr>
              <a:t>Top flow step 1: Budget requests (pre-FY)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6388608" y="2359152"/>
            <a:ext cx="1914144" cy="43891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wrap="square">
            <a:normAutofit/>
          </a:bodyPr>
          <a:lstStyle/>
          <a:p>
            <a:pPr>
              <a:defRPr sz="900">
                <a:solidFill>
                  <a:srgbClr val="FFFFFF"/>
                </a:solidFill>
              </a:defRPr>
            </a:pPr>
            <a:r>
              <a:rPr sz="900">
                <a:solidFill>
                  <a:srgbClr val="FFFFFF"/>
                </a:solidFill>
              </a:rPr>
              <a:t>Top flow step 3: Capacity staffed (FY+2 mo)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8887968" y="2359152"/>
            <a:ext cx="1914144" cy="43891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wrap="square">
            <a:normAutofit/>
          </a:bodyPr>
          <a:lstStyle/>
          <a:p>
            <a:pPr>
              <a:defRPr sz="900">
                <a:solidFill>
                  <a:srgbClr val="FFFFFF"/>
                </a:solidFill>
              </a:defRPr>
            </a:pPr>
            <a:r>
              <a:rPr sz="900">
                <a:solidFill>
                  <a:srgbClr val="FFFFFF"/>
                </a:solidFill>
              </a:rPr>
              <a:t>Top flow step 5: Re-discovery (FY+4 mo)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1389888" y="3127248"/>
            <a:ext cx="1914144" cy="43891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wrap="square">
            <a:normAutofit/>
          </a:bodyPr>
          <a:lstStyle/>
          <a:p>
            <a:pPr>
              <a:defRPr sz="900">
                <a:solidFill>
                  <a:srgbClr val="FFFFFF"/>
                </a:solidFill>
              </a:defRPr>
            </a:pPr>
            <a:r>
              <a:rPr sz="900">
                <a:solidFill>
                  <a:srgbClr val="FFFFFF"/>
                </a:solidFill>
              </a:rPr>
              <a:t>Top flow step 7: PI planning / scheduling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3889248" y="3127248"/>
            <a:ext cx="1914144" cy="43891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wrap="square">
            <a:normAutofit/>
          </a:bodyPr>
          <a:lstStyle/>
          <a:p>
            <a:pPr>
              <a:defRPr sz="900">
                <a:solidFill>
                  <a:srgbClr val="FFFFFF"/>
                </a:solidFill>
              </a:defRPr>
            </a:pPr>
            <a:r>
              <a:rPr sz="900">
                <a:solidFill>
                  <a:srgbClr val="FFFFFF"/>
                </a:solidFill>
              </a:rPr>
              <a:t>Top flow step 8: Build → QA → release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6388608" y="3127248"/>
            <a:ext cx="1914144" cy="43891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wrap="square">
            <a:normAutofit/>
          </a:bodyPr>
          <a:lstStyle/>
          <a:p>
            <a:pPr>
              <a:defRPr sz="900">
                <a:solidFill>
                  <a:srgbClr val="FFFFFF"/>
                </a:solidFill>
              </a:defRPr>
            </a:pPr>
            <a:r>
              <a:rPr sz="900">
                <a:solidFill>
                  <a:srgbClr val="FFFFFF"/>
                </a:solidFill>
              </a:rPr>
              <a:t>Top flow step 9: Rework loop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8887968" y="3127248"/>
            <a:ext cx="1914144" cy="43891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wrap="square">
            <a:normAutofit/>
          </a:bodyPr>
          <a:lstStyle/>
          <a:p>
            <a:pPr>
              <a:defRPr sz="900">
                <a:solidFill>
                  <a:srgbClr val="FFFFFF"/>
                </a:solidFill>
              </a:defRPr>
            </a:pPr>
            <a:r>
              <a:rPr sz="900">
                <a:solidFill>
                  <a:srgbClr val="FFFFFF"/>
                </a:solidFill>
              </a:rPr>
              <a:t>Top flow step 2 (waiting): Waiting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1389888" y="3895343"/>
            <a:ext cx="1914144" cy="43891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wrap="square">
            <a:normAutofit/>
          </a:bodyPr>
          <a:lstStyle/>
          <a:p>
            <a:pPr>
              <a:defRPr sz="900">
                <a:solidFill>
                  <a:srgbClr val="FFFFFF"/>
                </a:solidFill>
              </a:defRPr>
            </a:pPr>
            <a:r>
              <a:rPr sz="900">
                <a:solidFill>
                  <a:srgbClr val="FFFFFF"/>
                </a:solidFill>
              </a:rPr>
              <a:t>Top flow step 4 (waiting): Waiting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3889248" y="3895343"/>
            <a:ext cx="1914144" cy="43891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wrap="square">
            <a:normAutofit/>
          </a:bodyPr>
          <a:lstStyle/>
          <a:p>
            <a:pPr>
              <a:defRPr sz="900">
                <a:solidFill>
                  <a:srgbClr val="FFFFFF"/>
                </a:solidFill>
              </a:defRPr>
            </a:pPr>
            <a:r>
              <a:rPr sz="900">
                <a:solidFill>
                  <a:srgbClr val="FFFFFF"/>
                </a:solidFill>
              </a:rPr>
              <a:t>Top flow step 6 (waiting): Waiting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6388608" y="3895343"/>
            <a:ext cx="1914144" cy="43891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wrap="square">
            <a:normAutofit/>
          </a:bodyPr>
          <a:lstStyle/>
          <a:p>
            <a:pPr>
              <a:defRPr sz="900">
                <a:solidFill>
                  <a:srgbClr val="FFFFFF"/>
                </a:solidFill>
              </a:defRPr>
            </a:pPr>
            <a:r>
              <a:rPr sz="900">
                <a:solidFill>
                  <a:srgbClr val="FFFFFF"/>
                </a:solidFill>
              </a:rPr>
              <a:t>Top net callout: Net: 9–12 months to usable value. Misalignment drives rework.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8887968" y="3895343"/>
            <a:ext cx="1914144" cy="43891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wrap="square">
            <a:normAutofit/>
          </a:bodyPr>
          <a:lstStyle/>
          <a:p>
            <a:pPr>
              <a:defRPr sz="900">
                <a:solidFill>
                  <a:srgbClr val="FFFFFF"/>
                </a:solidFill>
              </a:defRPr>
            </a:pPr>
            <a:r>
              <a:rPr sz="900">
                <a:solidFill>
                  <a:srgbClr val="FFFFFF"/>
                </a:solidFill>
              </a:rPr>
              <a:t>Section heading (bottom): Embedded Pod + Hub Guardrails (Continuous Delivery)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1389888" y="4663440"/>
            <a:ext cx="1914144" cy="43891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wrap="square">
            <a:normAutofit/>
          </a:bodyPr>
          <a:lstStyle/>
          <a:p>
            <a:pPr>
              <a:defRPr sz="900">
                <a:solidFill>
                  <a:srgbClr val="FFFFFF"/>
                </a:solidFill>
              </a:defRPr>
            </a:pPr>
            <a:r>
              <a:rPr sz="900">
                <a:solidFill>
                  <a:srgbClr val="FFFFFF"/>
                </a:solidFill>
              </a:rPr>
              <a:t>Bottom flow step 1: Capacity funded to the business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3889248" y="4663440"/>
            <a:ext cx="1914144" cy="43891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wrap="square">
            <a:normAutofit/>
          </a:bodyPr>
          <a:lstStyle/>
          <a:p>
            <a:pPr>
              <a:defRPr sz="900">
                <a:solidFill>
                  <a:srgbClr val="FFFFFF"/>
                </a:solidFill>
              </a:defRPr>
            </a:pPr>
            <a:r>
              <a:rPr sz="900">
                <a:solidFill>
                  <a:srgbClr val="FFFFFF"/>
                </a:solidFill>
              </a:rPr>
              <a:t>Bottom flow step 2: Kanban: build in small increments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6388608" y="4663440"/>
            <a:ext cx="1914144" cy="43891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wrap="square">
            <a:normAutofit/>
          </a:bodyPr>
          <a:lstStyle/>
          <a:p>
            <a:pPr>
              <a:defRPr sz="900">
                <a:solidFill>
                  <a:srgbClr val="FFFFFF"/>
                </a:solidFill>
              </a:defRPr>
            </a:pPr>
            <a:r>
              <a:rPr sz="900">
                <a:solidFill>
                  <a:srgbClr val="FFFFFF"/>
                </a:solidFill>
              </a:rPr>
              <a:t>Bottom flow step 3: Automated guardrails (tests, policy-as-code)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8887968" y="4663440"/>
            <a:ext cx="1914144" cy="43891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wrap="square">
            <a:normAutofit/>
          </a:bodyPr>
          <a:lstStyle/>
          <a:p>
            <a:pPr>
              <a:defRPr sz="900">
                <a:solidFill>
                  <a:srgbClr val="FFFFFF"/>
                </a:solidFill>
              </a:defRPr>
            </a:pPr>
            <a:r>
              <a:rPr sz="900">
                <a:solidFill>
                  <a:srgbClr val="FFFFFF"/>
                </a:solidFill>
              </a:rPr>
              <a:t>Bottom flow step 4: Direct feedback loop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1389888" y="5431536"/>
            <a:ext cx="1914144" cy="43891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wrap="square">
            <a:normAutofit/>
          </a:bodyPr>
          <a:lstStyle/>
          <a:p>
            <a:pPr>
              <a:defRPr sz="900">
                <a:solidFill>
                  <a:srgbClr val="FFFFFF"/>
                </a:solidFill>
              </a:defRPr>
            </a:pPr>
            <a:r>
              <a:rPr sz="900">
                <a:solidFill>
                  <a:srgbClr val="FFFFFF"/>
                </a:solidFill>
              </a:rPr>
              <a:t>Bottom net callout: Net: weeks to value. Less translation. Faster learning.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3" name="TextBox 2"/>
          <p:cNvSpPr txBox="1"/>
          <p:nvPr/>
        </p:nvSpPr>
        <p:spPr>
          <a:xfrm>
            <a:off x="640080" y="320040"/>
            <a:ext cx="5120640" cy="777240"/>
          </a:xfrm>
          <a:prstGeom prst="rect">
            <a:avLst/>
          </a:prstGeom>
          <a:noFill/>
        </p:spPr>
        <p:txBody>
          <a:bodyPr wrap="square">
            <a:norm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rPr>
                <a:solidFill>
                  <a:srgbClr val="FFFFFF"/>
                </a:solidFill>
              </a:rPr>
              <a:t>Comparing Development Models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85800" y="3691889"/>
            <a:ext cx="4937760" cy="2251711"/>
          </a:xfrm>
          <a:prstGeom prst="rect">
            <a:avLst/>
          </a:prstGeom>
          <a:noFill/>
        </p:spPr>
        <p:txBody>
          <a:bodyPr wrap="square" tIns="137160">
            <a:norm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rPr>
                <a:solidFill>
                  <a:srgbClr val="FFFFFF"/>
                </a:solidFill>
              </a:rPr>
              <a:t>The Freight Train (Scaled Agile)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rPr>
                <a:solidFill>
                  <a:srgbClr val="FFFFFF"/>
                </a:solidFill>
              </a:rPr>
              <a:t>Best For: ERP &amp; Back-Office Stability.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rPr>
                <a:solidFill>
                  <a:srgbClr val="FFFFFF"/>
                </a:solidFill>
              </a:rPr>
              <a:t>Why: Efficient when the destination is known and the route is stable. Optimized for batching and predictability.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rPr>
                <a:solidFill>
                  <a:srgbClr val="FFFFFF"/>
                </a:solidFill>
              </a:rPr>
              <a:t>The Convoy (Fusion/Pods)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rPr>
                <a:solidFill>
                  <a:srgbClr val="FFFFFF"/>
                </a:solidFill>
              </a:rPr>
              <a:t>Best For: Innovation &amp; External Products.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rPr>
                <a:solidFill>
                  <a:srgbClr val="FFFFFF"/>
                </a:solidFill>
              </a:rPr>
              <a:t>Why: Necessary when terrain is uncertain. Small, autonomous units that can re-route instantly based on feedback.</a:t>
            </a:r>
          </a:p>
        </p:txBody>
      </p:sp>
      <p:pic>
        <p:nvPicPr>
          <p:cNvPr id="5" name="Picture 4" descr="slide_03_photo_0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440" y="1474470"/>
            <a:ext cx="5242560" cy="1988819"/>
          </a:xfrm>
          <a:prstGeom prst="rect">
            <a:avLst/>
          </a:prstGeom>
        </p:spPr>
      </p:pic>
      <p:pic>
        <p:nvPicPr>
          <p:cNvPr id="6" name="Picture 5" descr="slide_03_photo_0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9840" y="1474470"/>
            <a:ext cx="5242560" cy="1988819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3" name="TextBox 2"/>
          <p:cNvSpPr txBox="1"/>
          <p:nvPr/>
        </p:nvSpPr>
        <p:spPr>
          <a:xfrm>
            <a:off x="640080" y="320040"/>
            <a:ext cx="5120640" cy="777240"/>
          </a:xfrm>
          <a:prstGeom prst="rect">
            <a:avLst/>
          </a:prstGeom>
          <a:noFill/>
        </p:spPr>
        <p:txBody>
          <a:bodyPr wrap="square">
            <a:norm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rPr>
                <a:solidFill>
                  <a:srgbClr val="FFFFFF"/>
                </a:solidFill>
              </a:rPr>
              <a:t>The Operating Model: Hub-and-Spoke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3" name="TextBox 2"/>
          <p:cNvSpPr txBox="1"/>
          <p:nvPr/>
        </p:nvSpPr>
        <p:spPr>
          <a:xfrm>
            <a:off x="640080" y="320040"/>
            <a:ext cx="5120640" cy="777240"/>
          </a:xfrm>
          <a:prstGeom prst="rect">
            <a:avLst/>
          </a:prstGeom>
          <a:noFill/>
        </p:spPr>
        <p:txBody>
          <a:bodyPr wrap="square">
            <a:norm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rPr>
                <a:solidFill>
                  <a:srgbClr val="FFFFFF"/>
                </a:solidFill>
              </a:rPr>
              <a:t>The Hub: Enablement &amp; Supply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85800" y="1828800"/>
            <a:ext cx="4937760" cy="548640"/>
          </a:xfrm>
          <a:prstGeom prst="rect">
            <a:avLst/>
          </a:prstGeom>
          <a:noFill/>
        </p:spPr>
        <p:txBody>
          <a:bodyPr wrap="square">
            <a:norm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rPr>
                <a:solidFill>
                  <a:srgbClr val="FFFFFF"/>
                </a:solidFill>
              </a:rPr>
              <a:t>Enablement over Control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85800" y="5152644"/>
            <a:ext cx="4937760" cy="914400"/>
          </a:xfrm>
          <a:prstGeom prst="rect">
            <a:avLst/>
          </a:prstGeom>
          <a:noFill/>
        </p:spPr>
        <p:txBody>
          <a:bodyPr wrap="square" tIns="137160">
            <a:norm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rPr>
                <a:solidFill>
                  <a:srgbClr val="FFFFFF"/>
                </a:solidFill>
              </a:rPr>
              <a:t>The Tooling Mix: Provide seamless access to best-in-class tools (BigQuery, Databricks, Cloud Run) without bureaucratic friction.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rPr>
                <a:solidFill>
                  <a:srgbClr val="FFFFFF"/>
                </a:solidFill>
              </a:rPr>
              <a:t>Automated Governance: Quality checks are baked into the pipeline (Protect, Measure, Enforce), replacing manual review gates.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rPr>
                <a:solidFill>
                  <a:srgbClr val="FFFFFF"/>
                </a:solidFill>
              </a:rPr>
              <a:t>Golden Paths: Pre-secured templates for BTs and Fusion Teams to start building immediately.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rPr>
                <a:solidFill>
                  <a:srgbClr val="FFFFFF"/>
                </a:solidFill>
              </a:rPr>
              <a:t>"Make the Right Way, the Easy Way."</a:t>
            </a:r>
          </a:p>
        </p:txBody>
      </p:sp>
      <p:pic>
        <p:nvPicPr>
          <p:cNvPr id="6" name="Picture 5" descr="slide_05_photo_0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5040" y="1303020"/>
            <a:ext cx="5730240" cy="3621024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rm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rPr>
                <a:solidFill>
                  <a:srgbClr val="FFFFFF"/>
                </a:solidFill>
              </a:rPr>
              <a:t>Spokes: Low to Medium Complexity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1389888" y="2359152"/>
            <a:ext cx="4413504" cy="94640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wrap="square">
            <a:normAutofit/>
          </a:bodyPr>
          <a:lstStyle/>
          <a:p>
            <a:pPr>
              <a:defRPr sz="900">
                <a:solidFill>
                  <a:srgbClr val="FFFFFF"/>
                </a:solidFill>
              </a:defRPr>
            </a:pPr>
            <a:r>
              <a:rPr sz="900">
                <a:solidFill>
                  <a:srgbClr val="FFFFFF"/>
                </a:solidFill>
              </a:rPr>
              <a:t>Divider line (thin): spans across under title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6388608" y="2359152"/>
            <a:ext cx="4413504" cy="94640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wrap="square">
            <a:normAutofit/>
          </a:bodyPr>
          <a:lstStyle/>
          <a:p>
            <a:pPr>
              <a:defRPr sz="900">
                <a:solidFill>
                  <a:srgbClr val="FFFFFF"/>
                </a:solidFill>
              </a:defRPr>
            </a:pPr>
            <a:r>
              <a:rPr sz="900">
                <a:solidFill>
                  <a:srgbClr val="FFFFFF"/>
                </a:solidFill>
              </a:rPr>
              <a:t>Card (Left): The Business Technologist</a:t>
            </a:r>
          </a:p>
          <a:p>
            <a:pPr>
              <a:defRPr sz="900">
                <a:solidFill>
                  <a:srgbClr val="FFFFFF"/>
                </a:solidFill>
              </a:defRPr>
            </a:pPr>
            <a:r>
              <a:rPr sz="900">
                <a:solidFill>
                  <a:srgbClr val="FFFFFF"/>
                </a:solidFill>
              </a:rPr>
              <a:t>Role: Domain Expert (e.g., Supply Chain Analyst) using AI agents and low-code tools.</a:t>
            </a:r>
          </a:p>
          <a:p>
            <a:pPr>
              <a:defRPr sz="900">
                <a:solidFill>
                  <a:srgbClr val="FFFFFF"/>
                </a:solidFill>
              </a:defRPr>
            </a:pPr>
          </a:p>
          <a:p>
            <a:pPr>
              <a:defRPr sz="900">
                <a:solidFill>
                  <a:srgbClr val="FFFFFF"/>
                </a:solidFill>
              </a:defRPr>
            </a:pPr>
            <a:r>
              <a:rPr sz="900">
                <a:solidFill>
                  <a:srgbClr val="FFFFFF"/>
                </a:solidFill>
              </a:rPr>
              <a:t>Focus: Rapid prototyping of local business logic. “Vibe coding” allows them to build 80% of the solution instantly.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1389888" y="3634740"/>
            <a:ext cx="4413504" cy="94640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wrap="square">
            <a:normAutofit/>
          </a:bodyPr>
          <a:lstStyle/>
          <a:p>
            <a:pPr>
              <a:defRPr sz="900">
                <a:solidFill>
                  <a:srgbClr val="FFFFFF"/>
                </a:solidFill>
              </a:defRPr>
            </a:pPr>
            <a:r>
              <a:rPr sz="900">
                <a:solidFill>
                  <a:srgbClr val="FFFFFF"/>
                </a:solidFill>
              </a:rPr>
              <a:t>Card (Right): The Analytics Team</a:t>
            </a:r>
          </a:p>
          <a:p>
            <a:pPr>
              <a:defRPr sz="900">
                <a:solidFill>
                  <a:srgbClr val="FFFFFF"/>
                </a:solidFill>
              </a:defRPr>
            </a:pPr>
            <a:r>
              <a:rPr sz="900">
                <a:solidFill>
                  <a:srgbClr val="FFFFFF"/>
                </a:solidFill>
              </a:rPr>
              <a:t>Composition: Small squad of Business Technologists + Analytics Lead.</a:t>
            </a:r>
          </a:p>
          <a:p>
            <a:pPr>
              <a:defRPr sz="900">
                <a:solidFill>
                  <a:srgbClr val="FFFFFF"/>
                </a:solidFill>
              </a:defRPr>
            </a:pPr>
          </a:p>
          <a:p>
            <a:pPr>
              <a:defRPr sz="900">
                <a:solidFill>
                  <a:srgbClr val="FFFFFF"/>
                </a:solidFill>
              </a:defRPr>
            </a:pPr>
            <a:r>
              <a:rPr sz="900">
                <a:solidFill>
                  <a:srgbClr val="FFFFFF"/>
                </a:solidFill>
              </a:rPr>
              <a:t>The “Analytics Lead”: The Semantic Modeler. Unlike Data Engineers who move raw data, the AE uses tools like Dataform to create data modeling pipelines that build the core data models used for analysis &amp; ML.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6388608" y="3634740"/>
            <a:ext cx="4413504" cy="94640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wrap="square">
            <a:normAutofit/>
          </a:bodyPr>
          <a:lstStyle/>
          <a:p>
            <a:pPr>
              <a:defRPr sz="900">
                <a:solidFill>
                  <a:srgbClr val="FFFFFF"/>
                </a:solidFill>
              </a:defRPr>
            </a:pPr>
            <a:r>
              <a:rPr sz="900">
                <a:solidFill>
                  <a:srgbClr val="FFFFFF"/>
                </a:solidFill>
              </a:rPr>
              <a:t>Icon (Left card, cyan person/robot outline)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1389888" y="4910328"/>
            <a:ext cx="4413504" cy="94640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wrap="square">
            <a:normAutofit/>
          </a:bodyPr>
          <a:lstStyle/>
          <a:p>
            <a:pPr>
              <a:defRPr sz="900">
                <a:solidFill>
                  <a:srgbClr val="FFFFFF"/>
                </a:solidFill>
              </a:defRPr>
            </a:pPr>
            <a:r>
              <a:rPr sz="900">
                <a:solidFill>
                  <a:srgbClr val="FFFFFF"/>
                </a:solidFill>
              </a:rPr>
              <a:t>Icon (Right card, purple analytics/chart)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rm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rPr>
                <a:solidFill>
                  <a:srgbClr val="FFFFFF"/>
                </a:solidFill>
              </a:rPr>
              <a:t>Spokes: Medium to High Complexity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1389888" y="2359152"/>
            <a:ext cx="4413504" cy="94640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wrap="square">
            <a:normAutofit/>
          </a:bodyPr>
          <a:lstStyle/>
          <a:p>
            <a:pPr>
              <a:defRPr sz="900">
                <a:solidFill>
                  <a:srgbClr val="FFFFFF"/>
                </a:solidFill>
              </a:defRPr>
            </a:pPr>
            <a:r>
              <a:rPr sz="900">
                <a:solidFill>
                  <a:srgbClr val="FFFFFF"/>
                </a:solidFill>
              </a:rPr>
              <a:t>Left card container (rounded rectangle)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6388608" y="2359152"/>
            <a:ext cx="4413504" cy="94640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wrap="square">
            <a:normAutofit/>
          </a:bodyPr>
          <a:lstStyle/>
          <a:p>
            <a:pPr>
              <a:defRPr sz="900">
                <a:solidFill>
                  <a:srgbClr val="FFFFFF"/>
                </a:solidFill>
              </a:defRPr>
            </a:pPr>
            <a:r>
              <a:rPr sz="900">
                <a:solidFill>
                  <a:srgbClr val="FFFFFF"/>
                </a:solidFill>
              </a:rPr>
              <a:t>Right card container (rounded rectangle)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1389888" y="3634740"/>
            <a:ext cx="4413504" cy="94640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wrap="square">
            <a:normAutofit/>
          </a:bodyPr>
          <a:lstStyle/>
          <a:p>
            <a:pPr>
              <a:defRPr sz="900">
                <a:solidFill>
                  <a:srgbClr val="FFFFFF"/>
                </a:solidFill>
              </a:defRPr>
            </a:pPr>
            <a:r>
              <a:rPr sz="900">
                <a:solidFill>
                  <a:srgbClr val="FFFFFF"/>
                </a:solidFill>
              </a:rPr>
              <a:t>Left card header: icon (group/people) + "The Fusion Team"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6388608" y="3634740"/>
            <a:ext cx="4413504" cy="94640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wrap="square">
            <a:normAutofit/>
          </a:bodyPr>
          <a:lstStyle/>
          <a:p>
            <a:pPr>
              <a:defRPr sz="900">
                <a:solidFill>
                  <a:srgbClr val="FFFFFF"/>
                </a:solidFill>
              </a:defRPr>
            </a:pPr>
            <a:r>
              <a:rPr sz="900">
                <a:solidFill>
                  <a:srgbClr val="FFFFFF"/>
                </a:solidFill>
              </a:rPr>
              <a:t>Right card header: icon (helmet) + "Forward Deployed Team"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1389888" y="4910328"/>
            <a:ext cx="4413504" cy="94640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wrap="square">
            <a:normAutofit/>
          </a:bodyPr>
          <a:lstStyle/>
          <a:p>
            <a:pPr>
              <a:defRPr sz="900">
                <a:solidFill>
                  <a:srgbClr val="FFFFFF"/>
                </a:solidFill>
              </a:defRPr>
            </a:pPr>
            <a:r>
              <a:rPr sz="900">
                <a:solidFill>
                  <a:srgbClr val="FFFFFF"/>
                </a:solidFill>
              </a:rPr>
              <a:t>Left card body text:</a:t>
            </a:r>
          </a:p>
          <a:p>
            <a:pPr>
              <a:defRPr sz="900">
                <a:solidFill>
                  <a:srgbClr val="FFFFFF"/>
                </a:solidFill>
              </a:defRPr>
            </a:pPr>
            <a:r>
              <a:rPr sz="900">
                <a:solidFill>
                  <a:srgbClr val="FFFFFF"/>
                </a:solidFill>
              </a:rPr>
              <a:t>Where: Internal IT / Product.</a:t>
            </a:r>
          </a:p>
          <a:p>
            <a:pPr>
              <a:defRPr sz="900">
                <a:solidFill>
                  <a:srgbClr val="FFFFFF"/>
                </a:solidFill>
              </a:defRPr>
            </a:pPr>
          </a:p>
          <a:p>
            <a:pPr>
              <a:defRPr sz="900">
                <a:solidFill>
                  <a:srgbClr val="FFFFFF"/>
                </a:solidFill>
              </a:defRPr>
            </a:pPr>
            <a:r>
              <a:rPr sz="900">
                <a:solidFill>
                  <a:srgbClr val="FFFFFF"/>
                </a:solidFill>
              </a:rPr>
              <a:t>Model: Lightweight, cross-functional squads (4-5 utility players). Faster than SAFe, less dense than a Forward Deployed Team.</a:t>
            </a:r>
          </a:p>
          <a:p>
            <a:pPr>
              <a:defRPr sz="900">
                <a:solidFill>
                  <a:srgbClr val="FFFFFF"/>
                </a:solidFill>
              </a:defRPr>
            </a:pPr>
          </a:p>
          <a:p>
            <a:pPr>
              <a:defRPr sz="900">
                <a:solidFill>
                  <a:srgbClr val="FFFFFF"/>
                </a:solidFill>
              </a:defRPr>
            </a:pPr>
            <a:r>
              <a:rPr sz="900">
                <a:solidFill>
                  <a:srgbClr val="FFFFFF"/>
                </a:solidFill>
              </a:rPr>
              <a:t>Use Case: Building scalable, multi-tenant Enterprise SaaS products.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388608" y="4910328"/>
            <a:ext cx="4413504" cy="94640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wrap="square">
            <a:normAutofit/>
          </a:bodyPr>
          <a:lstStyle/>
          <a:p>
            <a:pPr>
              <a:defRPr sz="900">
                <a:solidFill>
                  <a:srgbClr val="FFFFFF"/>
                </a:solidFill>
              </a:defRPr>
            </a:pPr>
            <a:r>
              <a:rPr sz="900">
                <a:solidFill>
                  <a:srgbClr val="FFFFFF"/>
                </a:solidFill>
              </a:rPr>
              <a:t>Right card body text:</a:t>
            </a:r>
          </a:p>
          <a:p>
            <a:pPr>
              <a:defRPr sz="900">
                <a:solidFill>
                  <a:srgbClr val="FFFFFF"/>
                </a:solidFill>
              </a:defRPr>
            </a:pPr>
            <a:r>
              <a:rPr sz="900">
                <a:solidFill>
                  <a:srgbClr val="FFFFFF"/>
                </a:solidFill>
              </a:rPr>
              <a:t>Where: Embedded with Client / Complex Business Area.</a:t>
            </a:r>
          </a:p>
          <a:p>
            <a:pPr>
              <a:defRPr sz="900">
                <a:solidFill>
                  <a:srgbClr val="FFFFFF"/>
                </a:solidFill>
              </a:defRPr>
            </a:pPr>
          </a:p>
          <a:p>
            <a:pPr>
              <a:defRPr sz="900">
                <a:solidFill>
                  <a:srgbClr val="FFFFFF"/>
                </a:solidFill>
              </a:defRPr>
            </a:pPr>
            <a:r>
              <a:rPr sz="900">
                <a:solidFill>
                  <a:srgbClr val="FFFFFF"/>
                </a:solidFill>
              </a:rPr>
              <a:t>Model: Elite, high-talent density. The "Special Ops" approach.</a:t>
            </a:r>
          </a:p>
          <a:p>
            <a:pPr>
              <a:defRPr sz="900">
                <a:solidFill>
                  <a:srgbClr val="FFFFFF"/>
                </a:solidFill>
              </a:defRPr>
            </a:pPr>
          </a:p>
          <a:p>
            <a:pPr>
              <a:defRPr sz="900">
                <a:solidFill>
                  <a:srgbClr val="FFFFFF"/>
                </a:solidFill>
              </a:defRPr>
            </a:pPr>
            <a:r>
              <a:rPr sz="900">
                <a:solidFill>
                  <a:srgbClr val="FFFFFF"/>
                </a:solidFill>
              </a:rPr>
              <a:t>Use Case: Only for high-ROI, "messy" problems where being on-site is the only solution. Solutions are "extracted" back to the platform.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rm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rPr>
                <a:solidFill>
                  <a:srgbClr val="FFFFFF"/>
                </a:solidFill>
              </a:rPr>
              <a:t>Formalizing the Business Technologist Vertical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1389888" y="2359152"/>
            <a:ext cx="2743200" cy="63093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wrap="square">
            <a:normAutofit/>
          </a:bodyPr>
          <a:lstStyle/>
          <a:p>
            <a:pPr>
              <a:defRPr sz="900">
                <a:solidFill>
                  <a:srgbClr val="FFFFFF"/>
                </a:solidFill>
              </a:defRPr>
            </a:pPr>
            <a:r>
              <a:rPr sz="900">
                <a:solidFill>
                  <a:srgbClr val="FFFFFF"/>
                </a:solidFill>
              </a:rPr>
              <a:t>Background (dark navy gradient)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4718304" y="2359152"/>
            <a:ext cx="2743200" cy="63093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wrap="square">
            <a:normAutofit/>
          </a:bodyPr>
          <a:lstStyle/>
          <a:p>
            <a:pPr>
              <a:defRPr sz="900">
                <a:solidFill>
                  <a:srgbClr val="FFFFFF"/>
                </a:solidFill>
              </a:defRPr>
            </a:pPr>
            <a:r>
              <a:rPr sz="900">
                <a:solidFill>
                  <a:srgbClr val="FFFFFF"/>
                </a:solidFill>
              </a:rPr>
              <a:t>Divider line under title (thin, subtle)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8046720" y="2359152"/>
            <a:ext cx="2743200" cy="63093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wrap="square">
            <a:normAutofit/>
          </a:bodyPr>
          <a:lstStyle/>
          <a:p>
            <a:pPr>
              <a:defRPr sz="900">
                <a:solidFill>
                  <a:srgbClr val="FFFFFF"/>
                </a:solidFill>
              </a:defRPr>
            </a:pPr>
            <a:r>
              <a:rPr sz="900">
                <a:solidFill>
                  <a:srgbClr val="FFFFFF"/>
                </a:solidFill>
              </a:rPr>
              <a:t>Right diagram outer panel (rounded rectangle, very dark, subtle border)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1389888" y="3319272"/>
            <a:ext cx="2743200" cy="63093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wrap="square">
            <a:normAutofit/>
          </a:bodyPr>
          <a:lstStyle/>
          <a:p>
            <a:pPr>
              <a:defRPr sz="900">
                <a:solidFill>
                  <a:srgbClr val="FFFFFF"/>
                </a:solidFill>
              </a:defRPr>
            </a:pPr>
            <a:r>
              <a:rPr sz="900">
                <a:solidFill>
                  <a:srgbClr val="FFFFFF"/>
                </a:solidFill>
              </a:rPr>
              <a:t>Section header (purple): The "Third Vertical"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4718304" y="3319272"/>
            <a:ext cx="2743200" cy="63093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wrap="square">
            <a:normAutofit/>
          </a:bodyPr>
          <a:lstStyle/>
          <a:p>
            <a:pPr>
              <a:defRPr sz="900">
                <a:solidFill>
                  <a:srgbClr val="FFFFFF"/>
                </a:solidFill>
              </a:defRPr>
            </a:pPr>
            <a:r>
              <a:rPr sz="900">
                <a:solidFill>
                  <a:srgbClr val="FFFFFF"/>
                </a:solidFill>
              </a:rPr>
              <a:t>Body text: Establishing a professional home for technologists who sit outside of</a:t>
            </a:r>
          </a:p>
          <a:p>
            <a:pPr>
              <a:defRPr sz="900">
                <a:solidFill>
                  <a:srgbClr val="FFFFFF"/>
                </a:solidFill>
              </a:defRPr>
            </a:pPr>
            <a:r>
              <a:rPr sz="900">
                <a:solidFill>
                  <a:srgbClr val="FFFFFF"/>
                </a:solidFill>
              </a:rPr>
              <a:t>traditional Engineering but drive technical value.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8046720" y="3319272"/>
            <a:ext cx="2743200" cy="63093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wrap="square">
            <a:normAutofit/>
          </a:bodyPr>
          <a:lstStyle/>
          <a:p>
            <a:pPr>
              <a:defRPr sz="900">
                <a:solidFill>
                  <a:srgbClr val="FFFFFF"/>
                </a:solidFill>
              </a:defRPr>
            </a:pPr>
            <a:r>
              <a:rPr sz="900">
                <a:solidFill>
                  <a:srgbClr val="FFFFFF"/>
                </a:solidFill>
              </a:rPr>
              <a:t>Pillar: Business Technologist (purple, tallest) + person icon + labels 'Business' and 'Technologist'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1389888" y="4279392"/>
            <a:ext cx="2743200" cy="63093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wrap="square">
            <a:normAutofit/>
          </a:bodyPr>
          <a:lstStyle/>
          <a:p>
            <a:pPr>
              <a:defRPr sz="900">
                <a:solidFill>
                  <a:srgbClr val="FFFFFF"/>
                </a:solidFill>
              </a:defRPr>
            </a:pPr>
            <a:r>
              <a:rPr sz="900">
                <a:solidFill>
                  <a:srgbClr val="FFFFFF"/>
                </a:solidFill>
              </a:rPr>
              <a:t>Left card container (rounded rectangle, dark slate, purple left accent strip)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4718304" y="4279392"/>
            <a:ext cx="2743200" cy="63093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wrap="square">
            <a:normAutofit/>
          </a:bodyPr>
          <a:lstStyle/>
          <a:p>
            <a:pPr>
              <a:defRPr sz="900">
                <a:solidFill>
                  <a:srgbClr val="FFFFFF"/>
                </a:solidFill>
              </a:defRPr>
            </a:pPr>
            <a:r>
              <a:rPr sz="900">
                <a:solidFill>
                  <a:srgbClr val="FFFFFF"/>
                </a:solidFill>
              </a:rPr>
              <a:t>Card title (purple): The Career Ladder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8046720" y="4279392"/>
            <a:ext cx="2743200" cy="63093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wrap="square">
            <a:normAutofit/>
          </a:bodyPr>
          <a:lstStyle/>
          <a:p>
            <a:pPr>
              <a:defRPr sz="900">
                <a:solidFill>
                  <a:srgbClr val="FFFFFF"/>
                </a:solidFill>
              </a:defRPr>
            </a:pPr>
            <a:r>
              <a:rPr sz="900">
                <a:solidFill>
                  <a:srgbClr val="FFFFFF"/>
                </a:solidFill>
              </a:rPr>
              <a:t>Pillar: Product (grey, medium height) + icon + label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1389888" y="5239512"/>
            <a:ext cx="2743200" cy="63093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wrap="square">
            <a:normAutofit/>
          </a:bodyPr>
          <a:lstStyle/>
          <a:p>
            <a:pPr>
              <a:defRPr sz="900">
                <a:solidFill>
                  <a:srgbClr val="FFFFFF"/>
                </a:solidFill>
              </a:defRPr>
            </a:pPr>
            <a:r>
              <a:rPr sz="900">
                <a:solidFill>
                  <a:srgbClr val="FFFFFF"/>
                </a:solidFill>
              </a:rPr>
              <a:t>Pillar: Engineering (grey, medium height) + code icon + label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4718304" y="5239512"/>
            <a:ext cx="2743200" cy="63093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wrap="square">
            <a:normAutofit/>
          </a:bodyPr>
          <a:lstStyle/>
          <a:p>
            <a:pPr>
              <a:defRPr sz="900">
                <a:solidFill>
                  <a:srgbClr val="FFFFFF"/>
                </a:solidFill>
              </a:defRPr>
            </a:pPr>
            <a:r>
              <a:rPr sz="900">
                <a:solidFill>
                  <a:srgbClr val="FFFFFF"/>
                </a:solidFill>
              </a:rPr>
              <a:t>Bullets (in card):</a:t>
            </a:r>
          </a:p>
          <a:p>
            <a:pPr>
              <a:defRPr sz="900">
                <a:solidFill>
                  <a:srgbClr val="FFFFFF"/>
                </a:solidFill>
              </a:defRPr>
            </a:pPr>
            <a:r>
              <a:rPr sz="900">
                <a:solidFill>
                  <a:srgbClr val="FFFFFF"/>
                </a:solidFill>
              </a:rPr>
              <a:t>› Technical Business Analyst (Junior BT)</a:t>
            </a:r>
          </a:p>
          <a:p>
            <a:pPr>
              <a:defRPr sz="900">
                <a:solidFill>
                  <a:srgbClr val="FFFFFF"/>
                </a:solidFill>
              </a:defRPr>
            </a:pPr>
            <a:r>
              <a:rPr sz="900">
                <a:solidFill>
                  <a:srgbClr val="FFFFFF"/>
                </a:solidFill>
              </a:rPr>
              <a:t>› Senior Tech BA (Business Technologist)</a:t>
            </a:r>
          </a:p>
          <a:p>
            <a:pPr>
              <a:defRPr sz="900">
                <a:solidFill>
                  <a:srgbClr val="FFFFFF"/>
                </a:solidFill>
              </a:defRPr>
            </a:pPr>
            <a:r>
              <a:rPr sz="900">
                <a:solidFill>
                  <a:srgbClr val="FFFFFF"/>
                </a:solidFill>
              </a:rPr>
              <a:t>› Analytics Lead (Specialized/Analytics Engineer)</a:t>
            </a:r>
          </a:p>
          <a:p>
            <a:pPr>
              <a:defRPr sz="900">
                <a:solidFill>
                  <a:srgbClr val="FFFFFF"/>
                </a:solidFill>
              </a:defRPr>
            </a:pPr>
            <a:r>
              <a:rPr sz="900">
                <a:solidFill>
                  <a:srgbClr val="FFFFFF"/>
                </a:solidFill>
              </a:rPr>
              <a:t>› Senior Analytics Lead</a:t>
            </a:r>
          </a:p>
          <a:p>
            <a:pPr>
              <a:defRPr sz="900">
                <a:solidFill>
                  <a:srgbClr val="FFFFFF"/>
                </a:solidFill>
              </a:defRPr>
            </a:pPr>
            <a:r>
              <a:rPr sz="900">
                <a:solidFill>
                  <a:srgbClr val="FFFFFF"/>
                </a:solidFill>
              </a:rPr>
              <a:t>› Principal Analytics Lead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8046720" y="5239512"/>
            <a:ext cx="2743200" cy="63093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wrap="square">
            <a:normAutofit/>
          </a:bodyPr>
          <a:lstStyle/>
          <a:p>
            <a:pPr>
              <a:defRPr sz="900">
                <a:solidFill>
                  <a:srgbClr val="FFFFFF"/>
                </a:solidFill>
              </a:defRPr>
            </a:pPr>
            <a:r>
              <a:rPr sz="900">
                <a:solidFill>
                  <a:srgbClr val="FFFFFF"/>
                </a:solidFill>
              </a:rPr>
              <a:t>Caption under pillars (small caps): IT ORGANIZATION STRUCTURE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239545-0F04-95EE-492E-9D70506DF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6342A8-82E6-340C-32A0-BBEAD8C8D55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55657"/>
      </p:ext>
    </p:extLst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rm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rPr>
                <a:solidFill>
                  <a:srgbClr val="FFFFFF"/>
                </a:solidFill>
              </a:rPr>
              <a:t>SCS IT Operating Model: Product Vertical + Business Technologist Vertical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1389888" y="2359152"/>
            <a:ext cx="1914144" cy="43891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wrap="square">
            <a:normAutofit/>
          </a:bodyPr>
          <a:lstStyle/>
          <a:p>
            <a:pPr>
              <a:defRPr sz="900">
                <a:solidFill>
                  <a:srgbClr val="FFFFFF"/>
                </a:solidFill>
              </a:defRPr>
            </a:pPr>
            <a:r>
              <a:rPr sz="900">
                <a:solidFill>
                  <a:srgbClr val="FFFFFF"/>
                </a:solidFill>
              </a:rPr>
              <a:t>Top pill</a:t>
            </a:r>
          </a:p>
          <a:p>
            <a:pPr>
              <a:defRPr sz="900">
                <a:solidFill>
                  <a:srgbClr val="FFFFFF"/>
                </a:solidFill>
              </a:defRPr>
            </a:pPr>
            <a:r>
              <a:rPr sz="900">
                <a:solidFill>
                  <a:srgbClr val="FFFFFF"/>
                </a:solidFill>
              </a:rPr>
              <a:t>Supply Chain Services IT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3889248" y="2359152"/>
            <a:ext cx="1914144" cy="43891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wrap="square">
            <a:normAutofit/>
          </a:bodyPr>
          <a:lstStyle/>
          <a:p>
            <a:pPr>
              <a:defRPr sz="900">
                <a:solidFill>
                  <a:srgbClr val="FFFFFF"/>
                </a:solidFill>
              </a:defRPr>
            </a:pPr>
            <a:r>
              <a:rPr sz="900">
                <a:solidFill>
                  <a:srgbClr val="FFFFFF"/>
                </a:solidFill>
              </a:rPr>
              <a:t>Left group container</a:t>
            </a:r>
          </a:p>
          <a:p>
            <a:pPr>
              <a:defRPr sz="900">
                <a:solidFill>
                  <a:srgbClr val="FFFFFF"/>
                </a:solidFill>
              </a:defRPr>
            </a:pPr>
            <a:r>
              <a:rPr sz="900">
                <a:solidFill>
                  <a:srgbClr val="FFFFFF"/>
                </a:solidFill>
              </a:rPr>
              <a:t>Product Vertical</a:t>
            </a:r>
          </a:p>
          <a:p>
            <a:pPr>
              <a:defRPr sz="900">
                <a:solidFill>
                  <a:srgbClr val="FFFFFF"/>
                </a:solidFill>
              </a:defRPr>
            </a:pPr>
            <a:r>
              <a:rPr sz="900">
                <a:solidFill>
                  <a:srgbClr val="FFFFFF"/>
                </a:solidFill>
              </a:rPr>
              <a:t>(Capital-P Product + Program Management)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6388608" y="2359152"/>
            <a:ext cx="1914144" cy="43891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wrap="square">
            <a:normAutofit/>
          </a:bodyPr>
          <a:lstStyle/>
          <a:p>
            <a:pPr>
              <a:defRPr sz="900">
                <a:solidFill>
                  <a:srgbClr val="FFFFFF"/>
                </a:solidFill>
              </a:defRPr>
            </a:pPr>
            <a:r>
              <a:rPr sz="900">
                <a:solidFill>
                  <a:srgbClr val="FFFFFF"/>
                </a:solidFill>
              </a:rPr>
              <a:t>Right group container</a:t>
            </a:r>
          </a:p>
          <a:p>
            <a:pPr>
              <a:defRPr sz="900">
                <a:solidFill>
                  <a:srgbClr val="FFFFFF"/>
                </a:solidFill>
              </a:defRPr>
            </a:pPr>
            <a:r>
              <a:rPr sz="900">
                <a:solidFill>
                  <a:srgbClr val="FFFFFF"/>
                </a:solidFill>
              </a:rPr>
              <a:t>Business Technologist Vertical</a:t>
            </a:r>
          </a:p>
          <a:p>
            <a:pPr>
              <a:defRPr sz="900">
                <a:solidFill>
                  <a:srgbClr val="FFFFFF"/>
                </a:solidFill>
              </a:defRPr>
            </a:pPr>
            <a:r>
              <a:rPr sz="900">
                <a:solidFill>
                  <a:srgbClr val="FFFFFF"/>
                </a:solidFill>
              </a:rPr>
              <a:t>(People-Home + Capability)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8887968" y="2359152"/>
            <a:ext cx="1914144" cy="43891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wrap="square">
            <a:normAutofit/>
          </a:bodyPr>
          <a:lstStyle/>
          <a:p>
            <a:pPr>
              <a:defRPr sz="900">
                <a:solidFill>
                  <a:srgbClr val="FFFFFF"/>
                </a:solidFill>
              </a:defRPr>
            </a:pPr>
            <a:r>
              <a:rPr sz="900">
                <a:solidFill>
                  <a:srgbClr val="FFFFFF"/>
                </a:solidFill>
              </a:rPr>
              <a:t>Callout (top-right)</a:t>
            </a:r>
          </a:p>
          <a:p>
            <a:pPr>
              <a:defRPr sz="900">
                <a:solidFill>
                  <a:srgbClr val="FFFFFF"/>
                </a:solidFill>
              </a:defRPr>
            </a:pPr>
            <a:r>
              <a:rPr sz="900">
                <a:solidFill>
                  <a:srgbClr val="FFFFFF"/>
                </a:solidFill>
              </a:rPr>
              <a:t>Enablement:</a:t>
            </a:r>
          </a:p>
          <a:p>
            <a:pPr>
              <a:defRPr sz="900">
                <a:solidFill>
                  <a:srgbClr val="FFFFFF"/>
                </a:solidFill>
              </a:defRPr>
            </a:pPr>
            <a:r>
              <a:rPr sz="900">
                <a:solidFill>
                  <a:srgbClr val="FFFFFF"/>
                </a:solidFill>
              </a:rPr>
              <a:t>golden paths +</a:t>
            </a:r>
          </a:p>
          <a:p>
            <a:pPr>
              <a:defRPr sz="900">
                <a:solidFill>
                  <a:srgbClr val="FFFFFF"/>
                </a:solidFill>
              </a:defRPr>
            </a:pPr>
            <a:r>
              <a:rPr sz="900">
                <a:solidFill>
                  <a:srgbClr val="FFFFFF"/>
                </a:solidFill>
              </a:rPr>
              <a:t>automated checks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1389888" y="3127248"/>
            <a:ext cx="1914144" cy="43891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wrap="square">
            <a:normAutofit/>
          </a:bodyPr>
          <a:lstStyle/>
          <a:p>
            <a:pPr>
              <a:defRPr sz="900">
                <a:solidFill>
                  <a:srgbClr val="FFFFFF"/>
                </a:solidFill>
              </a:defRPr>
            </a:pPr>
            <a:r>
              <a:rPr sz="900">
                <a:solidFill>
                  <a:srgbClr val="FFFFFF"/>
                </a:solidFill>
              </a:rPr>
              <a:t>Left box 1</a:t>
            </a:r>
          </a:p>
          <a:p>
            <a:pPr>
              <a:defRPr sz="900">
                <a:solidFill>
                  <a:srgbClr val="FFFFFF"/>
                </a:solidFill>
              </a:defRPr>
            </a:pPr>
            <a:r>
              <a:rPr sz="900">
                <a:solidFill>
                  <a:srgbClr val="FFFFFF"/>
                </a:solidFill>
              </a:rPr>
              <a:t>Business Line / P&amp;L Owner</a:t>
            </a:r>
          </a:p>
          <a:p>
            <a:pPr>
              <a:defRPr sz="900">
                <a:solidFill>
                  <a:srgbClr val="FFFFFF"/>
                </a:solidFill>
              </a:defRPr>
            </a:pPr>
            <a:r>
              <a:rPr sz="900">
                <a:solidFill>
                  <a:srgbClr val="FFFFFF"/>
                </a:solidFill>
              </a:rPr>
              <a:t>Owns outcomes, funding, market direction.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3889248" y="3127248"/>
            <a:ext cx="1914144" cy="43891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wrap="square">
            <a:normAutofit/>
          </a:bodyPr>
          <a:lstStyle/>
          <a:p>
            <a:pPr>
              <a:defRPr sz="900">
                <a:solidFill>
                  <a:srgbClr val="FFFFFF"/>
                </a:solidFill>
              </a:defRPr>
            </a:pPr>
            <a:r>
              <a:rPr sz="900">
                <a:solidFill>
                  <a:srgbClr val="FFFFFF"/>
                </a:solidFill>
              </a:rPr>
              <a:t>Connector label (above Fusion Team)</a:t>
            </a:r>
          </a:p>
          <a:p>
            <a:pPr>
              <a:defRPr sz="900">
                <a:solidFill>
                  <a:srgbClr val="FFFFFF"/>
                </a:solidFill>
              </a:defRPr>
            </a:pPr>
            <a:r>
              <a:rPr sz="900">
                <a:solidFill>
                  <a:srgbClr val="FFFFFF"/>
                </a:solidFill>
              </a:rPr>
              <a:t>Outcome accountability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6388608" y="3127248"/>
            <a:ext cx="1914144" cy="43891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wrap="square">
            <a:normAutofit/>
          </a:bodyPr>
          <a:lstStyle/>
          <a:p>
            <a:pPr>
              <a:defRPr sz="900">
                <a:solidFill>
                  <a:srgbClr val="FFFFFF"/>
                </a:solidFill>
              </a:defRPr>
            </a:pPr>
            <a:r>
              <a:rPr sz="900">
                <a:solidFill>
                  <a:srgbClr val="FFFFFF"/>
                </a:solidFill>
              </a:rPr>
              <a:t>Right box 1</a:t>
            </a:r>
          </a:p>
          <a:p>
            <a:pPr>
              <a:defRPr sz="900">
                <a:solidFill>
                  <a:srgbClr val="FFFFFF"/>
                </a:solidFill>
              </a:defRPr>
            </a:pPr>
            <a:r>
              <a:rPr sz="900">
                <a:solidFill>
                  <a:srgbClr val="FFFFFF"/>
                </a:solidFill>
              </a:rPr>
              <a:t>BT Leader(s)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8887968" y="3127248"/>
            <a:ext cx="1914144" cy="43891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wrap="square">
            <a:normAutofit/>
          </a:bodyPr>
          <a:lstStyle/>
          <a:p>
            <a:pPr>
              <a:defRPr sz="900">
                <a:solidFill>
                  <a:srgbClr val="FFFFFF"/>
                </a:solidFill>
              </a:defRPr>
            </a:pPr>
            <a:r>
              <a:rPr sz="900">
                <a:solidFill>
                  <a:srgbClr val="FFFFFF"/>
                </a:solidFill>
              </a:rPr>
              <a:t>Center group container</a:t>
            </a:r>
          </a:p>
          <a:p>
            <a:pPr>
              <a:defRPr sz="900">
                <a:solidFill>
                  <a:srgbClr val="FFFFFF"/>
                </a:solidFill>
              </a:defRPr>
            </a:pPr>
            <a:r>
              <a:rPr sz="900">
                <a:solidFill>
                  <a:srgbClr val="FFFFFF"/>
                </a:solidFill>
              </a:rPr>
              <a:t>Fusion Team</a:t>
            </a:r>
          </a:p>
          <a:p>
            <a:pPr>
              <a:defRPr sz="900">
                <a:solidFill>
                  <a:srgbClr val="FFFFFF"/>
                </a:solidFill>
              </a:defRPr>
            </a:pPr>
            <a:r>
              <a:rPr sz="900">
                <a:solidFill>
                  <a:srgbClr val="FFFFFF"/>
                </a:solidFill>
              </a:rPr>
              <a:t>(small autonomous delivery unit)</a:t>
            </a:r>
          </a:p>
          <a:p>
            <a:pPr>
              <a:defRPr sz="900">
                <a:solidFill>
                  <a:srgbClr val="FFFFFF"/>
                </a:solidFill>
              </a:defRPr>
            </a:pPr>
            <a:r>
              <a:rPr sz="900">
                <a:solidFill>
                  <a:srgbClr val="FFFFFF"/>
                </a:solidFill>
              </a:rPr>
              <a:t>• Product Owner (direction)</a:t>
            </a:r>
          </a:p>
          <a:p>
            <a:pPr>
              <a:defRPr sz="900">
                <a:solidFill>
                  <a:srgbClr val="FFFFFF"/>
                </a:solidFill>
              </a:defRPr>
            </a:pPr>
            <a:r>
              <a:rPr sz="900">
                <a:solidFill>
                  <a:srgbClr val="FFFFFF"/>
                </a:solidFill>
              </a:rPr>
              <a:t>• Business Technologist (prototype + functional drafts, AI-assisted)</a:t>
            </a:r>
          </a:p>
          <a:p>
            <a:pPr>
              <a:defRPr sz="900">
                <a:solidFill>
                  <a:srgbClr val="FFFFFF"/>
                </a:solidFill>
              </a:defRPr>
            </a:pPr>
            <a:r>
              <a:rPr sz="900">
                <a:solidFill>
                  <a:srgbClr val="FFFFFF"/>
                </a:solidFill>
              </a:rPr>
              <a:t>• Engineers (build + harden)</a:t>
            </a:r>
          </a:p>
          <a:p>
            <a:pPr>
              <a:defRPr sz="900">
                <a:solidFill>
                  <a:srgbClr val="FFFFFF"/>
                </a:solidFill>
              </a:defRPr>
            </a:pPr>
            <a:r>
              <a:rPr sz="900">
                <a:solidFill>
                  <a:srgbClr val="FFFFFF"/>
                </a:solidFill>
              </a:rPr>
              <a:t>• Engineering Steward (quality/standards)</a:t>
            </a:r>
          </a:p>
          <a:p>
            <a:pPr>
              <a:defRPr sz="900">
                <a:solidFill>
                  <a:srgbClr val="FFFFFF"/>
                </a:solidFill>
              </a:defRPr>
            </a:pPr>
            <a:r>
              <a:rPr sz="900">
                <a:solidFill>
                  <a:srgbClr val="FFFFFF"/>
                </a:solidFill>
              </a:rPr>
              <a:t>• UX (as needed)</a:t>
            </a:r>
          </a:p>
          <a:p>
            <a:pPr>
              <a:defRPr sz="900">
                <a:solidFill>
                  <a:srgbClr val="FFFFFF"/>
                </a:solidFill>
              </a:defRPr>
            </a:pPr>
          </a:p>
          <a:p>
            <a:pPr>
              <a:defRPr sz="900">
                <a:solidFill>
                  <a:srgbClr val="FFFFFF"/>
                </a:solidFill>
              </a:defRPr>
            </a:pPr>
            <a:r>
              <a:rPr sz="900">
                <a:solidFill>
                  <a:srgbClr val="FFFFFF"/>
                </a:solidFill>
              </a:rPr>
              <a:t>Prototype-first → validate quickly → engineers harden for scale &amp; security.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1389888" y="3895343"/>
            <a:ext cx="1914144" cy="43891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wrap="square">
            <a:normAutofit/>
          </a:bodyPr>
          <a:lstStyle/>
          <a:p>
            <a:pPr>
              <a:defRPr sz="900">
                <a:solidFill>
                  <a:srgbClr val="FFFFFF"/>
                </a:solidFill>
              </a:defRPr>
            </a:pPr>
            <a:r>
              <a:rPr sz="900">
                <a:solidFill>
                  <a:srgbClr val="FFFFFF"/>
                </a:solidFill>
              </a:rPr>
              <a:t>Right box 2</a:t>
            </a:r>
          </a:p>
          <a:p>
            <a:pPr>
              <a:defRPr sz="900">
                <a:solidFill>
                  <a:srgbClr val="FFFFFF"/>
                </a:solidFill>
              </a:defRPr>
            </a:pPr>
            <a:r>
              <a:rPr sz="900">
                <a:solidFill>
                  <a:srgbClr val="FFFFFF"/>
                </a:solidFill>
              </a:rPr>
              <a:t>Analytics Lead / Senior BT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3889248" y="3895343"/>
            <a:ext cx="1914144" cy="43891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wrap="square">
            <a:normAutofit/>
          </a:bodyPr>
          <a:lstStyle/>
          <a:p>
            <a:pPr>
              <a:defRPr sz="900">
                <a:solidFill>
                  <a:srgbClr val="FFFFFF"/>
                </a:solidFill>
              </a:defRPr>
            </a:pPr>
            <a:r>
              <a:rPr sz="900">
                <a:solidFill>
                  <a:srgbClr val="FFFFFF"/>
                </a:solidFill>
              </a:rPr>
              <a:t>Left box 2</a:t>
            </a:r>
          </a:p>
          <a:p>
            <a:pPr>
              <a:defRPr sz="900">
                <a:solidFill>
                  <a:srgbClr val="FFFFFF"/>
                </a:solidFill>
              </a:defRPr>
            </a:pPr>
            <a:r>
              <a:rPr sz="900">
                <a:solidFill>
                  <a:srgbClr val="FFFFFF"/>
                </a:solidFill>
              </a:rPr>
              <a:t>Product Owner</a:t>
            </a:r>
          </a:p>
          <a:p>
            <a:pPr>
              <a:defRPr sz="900">
                <a:solidFill>
                  <a:srgbClr val="FFFFFF"/>
                </a:solidFill>
              </a:defRPr>
            </a:pPr>
            <a:r>
              <a:rPr sz="900">
                <a:solidFill>
                  <a:srgbClr val="FFFFFF"/>
                </a:solidFill>
              </a:rPr>
              <a:t>Day-to-day prioritization, stakeholder alignment, acceptance.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6388608" y="3895343"/>
            <a:ext cx="1914144" cy="43891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wrap="square">
            <a:normAutofit/>
          </a:bodyPr>
          <a:lstStyle/>
          <a:p>
            <a:pPr>
              <a:defRPr sz="900">
                <a:solidFill>
                  <a:srgbClr val="FFFFFF"/>
                </a:solidFill>
              </a:defRPr>
            </a:pPr>
            <a:r>
              <a:rPr sz="900">
                <a:solidFill>
                  <a:srgbClr val="FFFFFF"/>
                </a:solidFill>
              </a:rPr>
              <a:t>Connector label (between center and right)</a:t>
            </a:r>
          </a:p>
          <a:p>
            <a:pPr>
              <a:defRPr sz="900">
                <a:solidFill>
                  <a:srgbClr val="FFFFFF"/>
                </a:solidFill>
              </a:defRPr>
            </a:pPr>
            <a:r>
              <a:rPr sz="900">
                <a:solidFill>
                  <a:srgbClr val="FFFFFF"/>
                </a:solidFill>
              </a:rPr>
              <a:t>People-home</a:t>
            </a:r>
          </a:p>
          <a:p>
            <a:pPr>
              <a:defRPr sz="900">
                <a:solidFill>
                  <a:srgbClr val="FFFFFF"/>
                </a:solidFill>
              </a:defRPr>
            </a:pPr>
            <a:r>
              <a:rPr sz="900">
                <a:solidFill>
                  <a:srgbClr val="FFFFFF"/>
                </a:solidFill>
              </a:rPr>
              <a:t>(hardline)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8887968" y="3895343"/>
            <a:ext cx="1914144" cy="43891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wrap="square">
            <a:normAutofit/>
          </a:bodyPr>
          <a:lstStyle/>
          <a:p>
            <a:pPr>
              <a:defRPr sz="900">
                <a:solidFill>
                  <a:srgbClr val="FFFFFF"/>
                </a:solidFill>
              </a:defRPr>
            </a:pPr>
            <a:r>
              <a:rPr sz="900">
                <a:solidFill>
                  <a:srgbClr val="FFFFFF"/>
                </a:solidFill>
              </a:rPr>
              <a:t>Right box 3</a:t>
            </a:r>
          </a:p>
          <a:p>
            <a:pPr>
              <a:defRPr sz="900">
                <a:solidFill>
                  <a:srgbClr val="FFFFFF"/>
                </a:solidFill>
              </a:defRPr>
            </a:pPr>
            <a:r>
              <a:rPr sz="900">
                <a:solidFill>
                  <a:srgbClr val="FFFFFF"/>
                </a:solidFill>
              </a:rPr>
              <a:t>Business Technologist (BT)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1389888" y="4663440"/>
            <a:ext cx="1914144" cy="43891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wrap="square">
            <a:normAutofit/>
          </a:bodyPr>
          <a:lstStyle/>
          <a:p>
            <a:pPr>
              <a:defRPr sz="900">
                <a:solidFill>
                  <a:srgbClr val="FFFFFF"/>
                </a:solidFill>
              </a:defRPr>
            </a:pPr>
            <a:r>
              <a:rPr sz="900">
                <a:solidFill>
                  <a:srgbClr val="FFFFFF"/>
                </a:solidFill>
              </a:rPr>
              <a:t>Connector label (between left and center)</a:t>
            </a:r>
          </a:p>
          <a:p>
            <a:pPr>
              <a:defRPr sz="900">
                <a:solidFill>
                  <a:srgbClr val="FFFFFF"/>
                </a:solidFill>
              </a:defRPr>
            </a:pPr>
            <a:r>
              <a:rPr sz="900">
                <a:solidFill>
                  <a:srgbClr val="FFFFFF"/>
                </a:solidFill>
              </a:rPr>
              <a:t>Daily direction</a:t>
            </a:r>
          </a:p>
          <a:p>
            <a:pPr>
              <a:defRPr sz="900">
                <a:solidFill>
                  <a:srgbClr val="FFFFFF"/>
                </a:solidFill>
              </a:defRPr>
            </a:pPr>
            <a:r>
              <a:rPr sz="900">
                <a:solidFill>
                  <a:srgbClr val="FFFFFF"/>
                </a:solidFill>
              </a:rPr>
              <a:t>/ priorities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3889248" y="4663440"/>
            <a:ext cx="1914144" cy="43891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wrap="square">
            <a:normAutofit/>
          </a:bodyPr>
          <a:lstStyle/>
          <a:p>
            <a:pPr>
              <a:defRPr sz="900">
                <a:solidFill>
                  <a:srgbClr val="FFFFFF"/>
                </a:solidFill>
              </a:defRPr>
            </a:pPr>
            <a:r>
              <a:rPr sz="900">
                <a:solidFill>
                  <a:srgbClr val="FFFFFF"/>
                </a:solidFill>
              </a:rPr>
              <a:t>Left box 3</a:t>
            </a:r>
          </a:p>
          <a:p>
            <a:pPr>
              <a:defRPr sz="900">
                <a:solidFill>
                  <a:srgbClr val="FFFFFF"/>
                </a:solidFill>
              </a:defRPr>
            </a:pPr>
            <a:r>
              <a:rPr sz="900">
                <a:solidFill>
                  <a:srgbClr val="FFFFFF"/>
                </a:solidFill>
              </a:rPr>
              <a:t>Product Roadmap +</a:t>
            </a:r>
          </a:p>
          <a:p>
            <a:pPr>
              <a:defRPr sz="900">
                <a:solidFill>
                  <a:srgbClr val="FFFFFF"/>
                </a:solidFill>
              </a:defRPr>
            </a:pPr>
            <a:r>
              <a:rPr sz="900">
                <a:solidFill>
                  <a:srgbClr val="FFFFFF"/>
                </a:solidFill>
              </a:rPr>
              <a:t>Portfolio Priorities</a:t>
            </a:r>
          </a:p>
          <a:p>
            <a:pPr>
              <a:defRPr sz="900">
                <a:solidFill>
                  <a:srgbClr val="FFFFFF"/>
                </a:solidFill>
              </a:defRPr>
            </a:pPr>
            <a:r>
              <a:rPr sz="900">
                <a:solidFill>
                  <a:srgbClr val="FFFFFF"/>
                </a:solidFill>
              </a:rPr>
              <a:t>Sets what matters and why.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6388608" y="4663440"/>
            <a:ext cx="1914144" cy="43891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wrap="square">
            <a:normAutofit/>
          </a:bodyPr>
          <a:lstStyle/>
          <a:p>
            <a:pPr>
              <a:defRPr sz="900">
                <a:solidFill>
                  <a:srgbClr val="FFFFFF"/>
                </a:solidFill>
              </a:defRPr>
            </a:pPr>
            <a:r>
              <a:rPr sz="900">
                <a:solidFill>
                  <a:srgbClr val="FFFFFF"/>
                </a:solidFill>
              </a:rPr>
              <a:t>Right box 4</a:t>
            </a:r>
          </a:p>
          <a:p>
            <a:pPr>
              <a:defRPr sz="900">
                <a:solidFill>
                  <a:srgbClr val="FFFFFF"/>
                </a:solidFill>
              </a:defRPr>
            </a:pPr>
            <a:r>
              <a:rPr sz="900">
                <a:solidFill>
                  <a:srgbClr val="FFFFFF"/>
                </a:solidFill>
              </a:rPr>
              <a:t>Associate/Junior BT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8887968" y="4663440"/>
            <a:ext cx="1914144" cy="43891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wrap="square">
            <a:normAutofit/>
          </a:bodyPr>
          <a:lstStyle/>
          <a:p>
            <a:pPr>
              <a:defRPr sz="900">
                <a:solidFill>
                  <a:srgbClr val="FFFFFF"/>
                </a:solidFill>
              </a:defRPr>
            </a:pPr>
            <a:r>
              <a:rPr sz="900">
                <a:solidFill>
                  <a:srgbClr val="FFFFFF"/>
                </a:solidFill>
              </a:rPr>
              <a:t>Right group footer text</a:t>
            </a:r>
          </a:p>
          <a:p>
            <a:pPr>
              <a:defRPr sz="900">
                <a:solidFill>
                  <a:srgbClr val="FFFFFF"/>
                </a:solidFill>
              </a:defRPr>
            </a:pPr>
            <a:r>
              <a:rPr sz="900">
                <a:solidFill>
                  <a:srgbClr val="FFFFFF"/>
                </a:solidFill>
              </a:rPr>
              <a:t>Hardline reporting, coaching, craft standards, staffing pool.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1389888" y="5431536"/>
            <a:ext cx="1914144" cy="43891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wrap="square">
            <a:normAutofit/>
          </a:bodyPr>
          <a:lstStyle/>
          <a:p>
            <a:pPr>
              <a:defRPr sz="900">
                <a:solidFill>
                  <a:srgbClr val="FFFFFF"/>
                </a:solidFill>
              </a:defRPr>
            </a:pPr>
            <a:r>
              <a:rPr sz="900">
                <a:solidFill>
                  <a:srgbClr val="FFFFFF"/>
                </a:solidFill>
              </a:rPr>
              <a:t>Footer (center)</a:t>
            </a:r>
          </a:p>
          <a:p>
            <a:pPr>
              <a:defRPr sz="900">
                <a:solidFill>
                  <a:srgbClr val="FFFFFF"/>
                </a:solidFill>
              </a:defRPr>
            </a:pPr>
            <a:r>
              <a:rPr sz="900">
                <a:solidFill>
                  <a:srgbClr val="FFFFFF"/>
                </a:solidFill>
              </a:rPr>
              <a:t>We move coordination into the pod by default—Product owns outcomes, BT vertical owns capability, Fusion Teams deliver.</a:t>
            </a:r>
          </a:p>
          <a:p>
            <a:pPr>
              <a:defRPr sz="900">
                <a:solidFill>
                  <a:srgbClr val="FFFFFF"/>
                </a:solidFill>
              </a:defRPr>
            </a:pPr>
            <a:r>
              <a:rPr sz="900">
                <a:solidFill>
                  <a:srgbClr val="FFFFFF"/>
                </a:solidFill>
              </a:rPr>
              <a:t>Portfolio coordination exists only when multi-pod dependencies require it.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3889248" y="5431536"/>
            <a:ext cx="1914144" cy="43891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wrap="square">
            <a:normAutofit/>
          </a:bodyPr>
          <a:lstStyle/>
          <a:p>
            <a:pPr>
              <a:defRPr sz="900">
                <a:solidFill>
                  <a:srgbClr val="FFFFFF"/>
                </a:solidFill>
              </a:defRPr>
            </a:pPr>
            <a:r>
              <a:rPr sz="900">
                <a:solidFill>
                  <a:srgbClr val="FFFFFF"/>
                </a:solidFill>
              </a:rPr>
              <a:t>Legend (bottom-right)</a:t>
            </a:r>
          </a:p>
          <a:p>
            <a:pPr>
              <a:defRPr sz="900">
                <a:solidFill>
                  <a:srgbClr val="FFFFFF"/>
                </a:solidFill>
              </a:defRPr>
            </a:pPr>
            <a:r>
              <a:rPr sz="900">
                <a:solidFill>
                  <a:srgbClr val="FFFFFF"/>
                </a:solidFill>
              </a:rPr>
              <a:t>Solid line = hardline people-home / reporting</a:t>
            </a:r>
          </a:p>
          <a:p>
            <a:pPr>
              <a:defRPr sz="900">
                <a:solidFill>
                  <a:srgbClr val="FFFFFF"/>
                </a:solidFill>
              </a:defRPr>
            </a:pPr>
            <a:r>
              <a:rPr sz="900">
                <a:solidFill>
                  <a:srgbClr val="FFFFFF"/>
                </a:solidFill>
              </a:rPr>
              <a:t>Dotted line = outcome accountability / matrix alignment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rm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rPr>
                <a:solidFill>
                  <a:srgbClr val="FFFFFF"/>
                </a:solidFill>
              </a:rPr>
              <a:t>The Matrix: Fusing IT &amp; Business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1389888" y="2359152"/>
            <a:ext cx="4413504" cy="159105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wrap="square">
            <a:normAutofit/>
          </a:bodyPr>
          <a:lstStyle/>
          <a:p>
            <a:pPr>
              <a:defRPr sz="900">
                <a:solidFill>
                  <a:srgbClr val="FFFFFF"/>
                </a:solidFill>
              </a:defRPr>
            </a:pPr>
            <a:r>
              <a:rPr sz="900">
                <a:solidFill>
                  <a:srgbClr val="FFFFFF"/>
                </a:solidFill>
              </a:rPr>
              <a:t>Engineering</a:t>
            </a:r>
          </a:p>
          <a:p>
            <a:pPr>
              <a:defRPr sz="900">
                <a:solidFill>
                  <a:srgbClr val="FFFFFF"/>
                </a:solidFill>
              </a:defRPr>
            </a:pPr>
            <a:r>
              <a:rPr sz="900">
                <a:solidFill>
                  <a:srgbClr val="FFFFFF"/>
                </a:solidFill>
              </a:rPr>
              <a:t>Vertical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6388608" y="2359152"/>
            <a:ext cx="4413504" cy="159105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wrap="square">
            <a:normAutofit/>
          </a:bodyPr>
          <a:lstStyle/>
          <a:p>
            <a:pPr>
              <a:defRPr sz="900">
                <a:solidFill>
                  <a:srgbClr val="FFFFFF"/>
                </a:solidFill>
              </a:defRPr>
            </a:pPr>
            <a:r>
              <a:rPr sz="900">
                <a:solidFill>
                  <a:srgbClr val="FFFFFF"/>
                </a:solidFill>
              </a:rPr>
              <a:t>BT/Analytics</a:t>
            </a:r>
          </a:p>
          <a:p>
            <a:pPr>
              <a:defRPr sz="900">
                <a:solidFill>
                  <a:srgbClr val="FFFFFF"/>
                </a:solidFill>
              </a:defRPr>
            </a:pPr>
            <a:r>
              <a:rPr sz="900">
                <a:solidFill>
                  <a:srgbClr val="FFFFFF"/>
                </a:solidFill>
              </a:rPr>
              <a:t>Vertical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1389888" y="4279392"/>
            <a:ext cx="4413504" cy="159105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wrap="square">
            <a:normAutofit/>
          </a:bodyPr>
          <a:lstStyle/>
          <a:p>
            <a:pPr>
              <a:defRPr sz="900">
                <a:solidFill>
                  <a:srgbClr val="FFFFFF"/>
                </a:solidFill>
              </a:defRPr>
            </a:pPr>
            <a:r>
              <a:rPr sz="900">
                <a:solidFill>
                  <a:srgbClr val="FFFFFF"/>
                </a:solidFill>
              </a:rPr>
              <a:t>THE FUSION TEAM</a:t>
            </a:r>
          </a:p>
          <a:p>
            <a:pPr>
              <a:defRPr sz="900">
                <a:solidFill>
                  <a:srgbClr val="FFFFFF"/>
                </a:solidFill>
              </a:defRPr>
            </a:pPr>
            <a:r>
              <a:rPr sz="900">
                <a:solidFill>
                  <a:srgbClr val="FFFFFF"/>
                </a:solidFill>
              </a:rPr>
              <a:t>Engineers + BTs + SMEs</a:t>
            </a:r>
          </a:p>
          <a:p>
            <a:pPr>
              <a:defRPr sz="900">
                <a:solidFill>
                  <a:srgbClr val="FFFFFF"/>
                </a:solidFill>
              </a:defRPr>
            </a:pPr>
            <a:r>
              <a:rPr sz="900">
                <a:solidFill>
                  <a:srgbClr val="FFFFFF"/>
                </a:solidFill>
              </a:rPr>
              <a:t>Working as One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6388608" y="4279392"/>
            <a:ext cx="4413504" cy="159105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wrap="square">
            <a:normAutofit/>
          </a:bodyPr>
          <a:lstStyle/>
          <a:p>
            <a:pPr>
              <a:defRPr sz="900">
                <a:solidFill>
                  <a:srgbClr val="FFFFFF"/>
                </a:solidFill>
              </a:defRPr>
            </a:pPr>
            <a:r>
              <a:rPr sz="900">
                <a:solidFill>
                  <a:srgbClr val="FFFFFF"/>
                </a:solidFill>
              </a:rPr>
              <a:t>Business</a:t>
            </a:r>
          </a:p>
          <a:p>
            <a:pPr>
              <a:defRPr sz="900">
                <a:solidFill>
                  <a:srgbClr val="FFFFFF"/>
                </a:solidFill>
              </a:defRPr>
            </a:pPr>
            <a:r>
              <a:rPr sz="900">
                <a:solidFill>
                  <a:srgbClr val="FFFFFF"/>
                </a:solidFill>
              </a:rPr>
              <a:t>Unit Leader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rm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rPr>
                <a:solidFill>
                  <a:srgbClr val="FFFFFF"/>
                </a:solidFill>
              </a:rPr>
              <a:t>How the CoC ‘Fusion Team’ model resolves Charlotte Barber’s dissatisfaction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1389888" y="2359152"/>
            <a:ext cx="1914144" cy="43891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wrap="square">
            <a:normAutofit/>
          </a:bodyPr>
          <a:lstStyle/>
          <a:p>
            <a:pPr>
              <a:defRPr sz="900">
                <a:solidFill>
                  <a:srgbClr val="FFFFFF"/>
                </a:solidFill>
              </a:defRPr>
            </a:pPr>
            <a:r>
              <a:rPr sz="900">
                <a:solidFill>
                  <a:srgbClr val="FFFFFF"/>
                </a:solidFill>
              </a:rPr>
              <a:t>TODAY HEADER</a:t>
            </a:r>
          </a:p>
          <a:p>
            <a:pPr>
              <a:defRPr sz="900">
                <a:solidFill>
                  <a:srgbClr val="FFFFFF"/>
                </a:solidFill>
              </a:defRPr>
            </a:pPr>
            <a:r>
              <a:rPr sz="900">
                <a:solidFill>
                  <a:srgbClr val="FFFFFF"/>
                </a:solidFill>
              </a:rPr>
              <a:t>TODAY: Centralized IT intake (Chad + TPM Toshia)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3889248" y="2359152"/>
            <a:ext cx="1914144" cy="43891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wrap="square">
            <a:normAutofit/>
          </a:bodyPr>
          <a:lstStyle/>
          <a:p>
            <a:pPr>
              <a:defRPr sz="900">
                <a:solidFill>
                  <a:srgbClr val="FFFFFF"/>
                </a:solidFill>
              </a:defRPr>
            </a:pPr>
            <a:r>
              <a:rPr sz="900">
                <a:solidFill>
                  <a:srgbClr val="FFFFFF"/>
                </a:solidFill>
              </a:rPr>
              <a:t>FUTURE HEADER</a:t>
            </a:r>
          </a:p>
          <a:p>
            <a:pPr>
              <a:defRPr sz="900">
                <a:solidFill>
                  <a:srgbClr val="FFFFFF"/>
                </a:solidFill>
              </a:defRPr>
            </a:pPr>
            <a:r>
              <a:rPr sz="900">
                <a:solidFill>
                  <a:srgbClr val="FFFFFF"/>
                </a:solidFill>
              </a:rPr>
              <a:t>FUTURE: CoC embedded accountability (Charlotte-funded Fusion Team)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6388608" y="2359152"/>
            <a:ext cx="1914144" cy="43891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wrap="square">
            <a:normAutofit/>
          </a:bodyPr>
          <a:lstStyle/>
          <a:p>
            <a:pPr>
              <a:defRPr sz="900">
                <a:solidFill>
                  <a:srgbClr val="FFFFFF"/>
                </a:solidFill>
              </a:defRPr>
            </a:pPr>
            <a:r>
              <a:rPr sz="900">
                <a:solidFill>
                  <a:srgbClr val="FFFFFF"/>
                </a:solidFill>
              </a:rPr>
              <a:t>TODAY STEP 1</a:t>
            </a:r>
          </a:p>
          <a:p>
            <a:pPr>
              <a:defRPr sz="900">
                <a:solidFill>
                  <a:srgbClr val="FFFFFF"/>
                </a:solidFill>
              </a:defRPr>
            </a:pPr>
            <a:r>
              <a:rPr sz="900">
                <a:solidFill>
                  <a:srgbClr val="FFFFFF"/>
                </a:solidFill>
              </a:rPr>
              <a:t>1. Multiple CoC stakeholders</a:t>
            </a:r>
          </a:p>
          <a:p>
            <a:pPr>
              <a:defRPr sz="900">
                <a:solidFill>
                  <a:srgbClr val="FFFFFF"/>
                </a:solidFill>
              </a:defRPr>
            </a:pPr>
            <a:r>
              <a:rPr sz="900">
                <a:solidFill>
                  <a:srgbClr val="FFFFFF"/>
                </a:solidFill>
              </a:rPr>
              <a:t>(Sales, Ops, Pharmacy, CoC leadership, etc., including CoC Ops/Charlotte)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8887968" y="2359152"/>
            <a:ext cx="1914144" cy="43891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wrap="square">
            <a:normAutofit/>
          </a:bodyPr>
          <a:lstStyle/>
          <a:p>
            <a:pPr>
              <a:defRPr sz="900">
                <a:solidFill>
                  <a:srgbClr val="FFFFFF"/>
                </a:solidFill>
              </a:defRPr>
            </a:pPr>
            <a:r>
              <a:rPr sz="900">
                <a:solidFill>
                  <a:srgbClr val="FFFFFF"/>
                </a:solidFill>
              </a:rPr>
              <a:t>FUTURE STEP 1</a:t>
            </a:r>
          </a:p>
          <a:p>
            <a:pPr>
              <a:defRPr sz="900">
                <a:solidFill>
                  <a:srgbClr val="FFFFFF"/>
                </a:solidFill>
              </a:defRPr>
            </a:pPr>
            <a:r>
              <a:rPr sz="900">
                <a:solidFill>
                  <a:srgbClr val="FFFFFF"/>
                </a:solidFill>
              </a:rPr>
              <a:t>1. Charlotte Barber</a:t>
            </a:r>
          </a:p>
          <a:p>
            <a:pPr>
              <a:defRPr sz="900">
                <a:solidFill>
                  <a:srgbClr val="FFFFFF"/>
                </a:solidFill>
              </a:defRPr>
            </a:pPr>
            <a:r>
              <a:rPr sz="900">
                <a:solidFill>
                  <a:srgbClr val="FFFFFF"/>
                </a:solidFill>
              </a:rPr>
              <a:t>(Outcome Owner + funding)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1389888" y="3127248"/>
            <a:ext cx="1914144" cy="43891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wrap="square">
            <a:normAutofit/>
          </a:bodyPr>
          <a:lstStyle/>
          <a:p>
            <a:pPr>
              <a:defRPr sz="900">
                <a:solidFill>
                  <a:srgbClr val="FFFFFF"/>
                </a:solidFill>
              </a:defRPr>
            </a:pPr>
            <a:r>
              <a:rPr sz="900">
                <a:solidFill>
                  <a:srgbClr val="FFFFFF"/>
                </a:solidFill>
              </a:rPr>
              <a:t>FUTURE CALLOUT 1</a:t>
            </a:r>
          </a:p>
          <a:p>
            <a:pPr>
              <a:defRPr sz="900">
                <a:solidFill>
                  <a:srgbClr val="FFFFFF"/>
                </a:solidFill>
              </a:defRPr>
            </a:pPr>
            <a:r>
              <a:rPr sz="900">
                <a:solidFill>
                  <a:srgbClr val="FFFFFF"/>
                </a:solidFill>
              </a:rPr>
              <a:t>Clear product decisions</a:t>
            </a:r>
          </a:p>
          <a:p>
            <a:pPr>
              <a:defRPr sz="900">
                <a:solidFill>
                  <a:srgbClr val="FFFFFF"/>
                </a:solidFill>
              </a:defRPr>
            </a:pPr>
            <a:r>
              <a:rPr sz="900">
                <a:solidFill>
                  <a:srgbClr val="FFFFFF"/>
                </a:solidFill>
              </a:rPr>
              <a:t>• Erika owns Charlotte-specific priorities</a:t>
            </a:r>
          </a:p>
          <a:p>
            <a:pPr>
              <a:defRPr sz="900">
                <a:solidFill>
                  <a:srgbClr val="FFFFFF"/>
                </a:solidFill>
              </a:defRPr>
            </a:pPr>
            <a:r>
              <a:rPr sz="900">
                <a:solidFill>
                  <a:srgbClr val="FFFFFF"/>
                </a:solidFill>
              </a:rPr>
              <a:t>• Stakeholders advise; Erika decides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3889248" y="3127248"/>
            <a:ext cx="1914144" cy="43891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wrap="square">
            <a:normAutofit/>
          </a:bodyPr>
          <a:lstStyle/>
          <a:p>
            <a:pPr>
              <a:defRPr sz="900">
                <a:solidFill>
                  <a:srgbClr val="FFFFFF"/>
                </a:solidFill>
              </a:defRPr>
            </a:pPr>
            <a:r>
              <a:rPr sz="900">
                <a:solidFill>
                  <a:srgbClr val="FFFFFF"/>
                </a:solidFill>
              </a:rPr>
              <a:t>FUTURE STEP 2</a:t>
            </a:r>
          </a:p>
          <a:p>
            <a:pPr>
              <a:defRPr sz="900">
                <a:solidFill>
                  <a:srgbClr val="FFFFFF"/>
                </a:solidFill>
              </a:defRPr>
            </a:pPr>
            <a:r>
              <a:rPr sz="900">
                <a:solidFill>
                  <a:srgbClr val="FFFFFF"/>
                </a:solidFill>
              </a:rPr>
              <a:t>2. Erika McDaniel</a:t>
            </a:r>
          </a:p>
          <a:p>
            <a:pPr>
              <a:defRPr sz="900">
                <a:solidFill>
                  <a:srgbClr val="FFFFFF"/>
                </a:solidFill>
              </a:defRPr>
            </a:pPr>
            <a:r>
              <a:rPr sz="900">
                <a:solidFill>
                  <a:srgbClr val="FFFFFF"/>
                </a:solidFill>
              </a:rPr>
              <a:t>(Product Owner in Charlotte’s org)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6388608" y="3127248"/>
            <a:ext cx="1914144" cy="43891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wrap="square">
            <a:normAutofit/>
          </a:bodyPr>
          <a:lstStyle/>
          <a:p>
            <a:pPr>
              <a:defRPr sz="900">
                <a:solidFill>
                  <a:srgbClr val="FFFFFF"/>
                </a:solidFill>
              </a:defRPr>
            </a:pPr>
            <a:r>
              <a:rPr sz="900">
                <a:solidFill>
                  <a:srgbClr val="FFFFFF"/>
                </a:solidFill>
              </a:rPr>
              <a:t>TODAY STEP 2</a:t>
            </a:r>
          </a:p>
          <a:p>
            <a:pPr>
              <a:defRPr sz="900">
                <a:solidFill>
                  <a:srgbClr val="FFFFFF"/>
                </a:solidFill>
              </a:defRPr>
            </a:pPr>
            <a:r>
              <a:rPr sz="900">
                <a:solidFill>
                  <a:srgbClr val="FFFFFF"/>
                </a:solidFill>
              </a:rPr>
              <a:t>2. Toshia (TPM):</a:t>
            </a:r>
          </a:p>
          <a:p>
            <a:pPr>
              <a:defRPr sz="900">
                <a:solidFill>
                  <a:srgbClr val="FFFFFF"/>
                </a:solidFill>
              </a:defRPr>
            </a:pPr>
            <a:r>
              <a:rPr sz="900">
                <a:solidFill>
                  <a:srgbClr val="FFFFFF"/>
                </a:solidFill>
              </a:rPr>
              <a:t>collects + synthesizes requests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8887968" y="3127248"/>
            <a:ext cx="1914144" cy="43891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wrap="square">
            <a:normAutofit/>
          </a:bodyPr>
          <a:lstStyle/>
          <a:p>
            <a:pPr>
              <a:defRPr sz="900">
                <a:solidFill>
                  <a:srgbClr val="FFFFFF"/>
                </a:solidFill>
              </a:defRPr>
            </a:pPr>
            <a:r>
              <a:rPr sz="900">
                <a:solidFill>
                  <a:srgbClr val="FFFFFF"/>
                </a:solidFill>
              </a:rPr>
              <a:t>FUTURE LOOP LABEL</a:t>
            </a:r>
          </a:p>
          <a:p>
            <a:pPr>
              <a:defRPr sz="900">
                <a:solidFill>
                  <a:srgbClr val="FFFFFF"/>
                </a:solidFill>
              </a:defRPr>
            </a:pPr>
            <a:r>
              <a:rPr sz="900">
                <a:solidFill>
                  <a:srgbClr val="FFFFFF"/>
                </a:solidFill>
              </a:rPr>
              <a:t>Funding stays</a:t>
            </a:r>
          </a:p>
          <a:p>
            <a:pPr>
              <a:defRPr sz="900">
                <a:solidFill>
                  <a:srgbClr val="FFFFFF"/>
                </a:solidFill>
              </a:defRPr>
            </a:pPr>
            <a:r>
              <a:rPr sz="900">
                <a:solidFill>
                  <a:srgbClr val="FFFFFF"/>
                </a:solidFill>
              </a:rPr>
              <a:t>with CoC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1389888" y="3895343"/>
            <a:ext cx="1914144" cy="43891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wrap="square">
            <a:normAutofit/>
          </a:bodyPr>
          <a:lstStyle/>
          <a:p>
            <a:pPr>
              <a:defRPr sz="900">
                <a:solidFill>
                  <a:srgbClr val="FFFFFF"/>
                </a:solidFill>
              </a:defRPr>
            </a:pPr>
            <a:r>
              <a:rPr sz="900">
                <a:solidFill>
                  <a:srgbClr val="FFFFFF"/>
                </a:solidFill>
              </a:rPr>
              <a:t>FUTURE CALLOUT 2</a:t>
            </a:r>
          </a:p>
          <a:p>
            <a:pPr>
              <a:defRPr sz="900">
                <a:solidFill>
                  <a:srgbClr val="FFFFFF"/>
                </a:solidFill>
              </a:defRPr>
            </a:pPr>
            <a:r>
              <a:rPr sz="900">
                <a:solidFill>
                  <a:srgbClr val="FFFFFF"/>
                </a:solidFill>
              </a:rPr>
              <a:t>Funding increases throughput</a:t>
            </a:r>
          </a:p>
          <a:p>
            <a:pPr>
              <a:defRPr sz="900">
                <a:solidFill>
                  <a:srgbClr val="FFFFFF"/>
                </a:solidFill>
              </a:defRPr>
            </a:pPr>
            <a:r>
              <a:rPr sz="900">
                <a:solidFill>
                  <a:srgbClr val="FFFFFF"/>
                </a:solidFill>
              </a:rPr>
              <a:t>• Shift spend from heavy coordination overhead to more BT + engineering capacity in the pod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3889248" y="3895343"/>
            <a:ext cx="1914144" cy="43891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wrap="square">
            <a:normAutofit/>
          </a:bodyPr>
          <a:lstStyle/>
          <a:p>
            <a:pPr>
              <a:defRPr sz="900">
                <a:solidFill>
                  <a:srgbClr val="FFFFFF"/>
                </a:solidFill>
              </a:defRPr>
            </a:pPr>
            <a:r>
              <a:rPr sz="900">
                <a:solidFill>
                  <a:srgbClr val="FFFFFF"/>
                </a:solidFill>
              </a:rPr>
              <a:t>FUTURE STEP 3</a:t>
            </a:r>
          </a:p>
          <a:p>
            <a:pPr>
              <a:defRPr sz="900">
                <a:solidFill>
                  <a:srgbClr val="FFFFFF"/>
                </a:solidFill>
              </a:defRPr>
            </a:pPr>
            <a:r>
              <a:rPr sz="900">
                <a:solidFill>
                  <a:srgbClr val="FFFFFF"/>
                </a:solidFill>
              </a:rPr>
              <a:t>3. Deployed CoC Fusion Team</a:t>
            </a:r>
          </a:p>
          <a:p>
            <a:pPr>
              <a:defRPr sz="900">
                <a:solidFill>
                  <a:srgbClr val="FFFFFF"/>
                </a:solidFill>
              </a:defRPr>
            </a:pPr>
            <a:r>
              <a:rPr sz="900">
                <a:solidFill>
                  <a:srgbClr val="FFFFFF"/>
                </a:solidFill>
              </a:rPr>
              <a:t>(BTs + Engineers; ships continuously)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6388608" y="3895343"/>
            <a:ext cx="1914144" cy="43891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wrap="square">
            <a:normAutofit/>
          </a:bodyPr>
          <a:lstStyle/>
          <a:p>
            <a:pPr>
              <a:defRPr sz="900">
                <a:solidFill>
                  <a:srgbClr val="FFFFFF"/>
                </a:solidFill>
              </a:defRPr>
            </a:pPr>
            <a:r>
              <a:rPr sz="900">
                <a:solidFill>
                  <a:srgbClr val="FFFFFF"/>
                </a:solidFill>
              </a:rPr>
              <a:t>TODAY STEP 3</a:t>
            </a:r>
          </a:p>
          <a:p>
            <a:pPr>
              <a:defRPr sz="900">
                <a:solidFill>
                  <a:srgbClr val="FFFFFF"/>
                </a:solidFill>
              </a:defRPr>
            </a:pPr>
            <a:r>
              <a:rPr sz="900">
                <a:solidFill>
                  <a:srgbClr val="FFFFFF"/>
                </a:solidFill>
              </a:rPr>
              <a:t>3. Centralized IT backlog</a:t>
            </a:r>
          </a:p>
          <a:p>
            <a:pPr>
              <a:defRPr sz="900">
                <a:solidFill>
                  <a:srgbClr val="FFFFFF"/>
                </a:solidFill>
              </a:defRPr>
            </a:pPr>
            <a:r>
              <a:rPr sz="900">
                <a:solidFill>
                  <a:srgbClr val="FFFFFF"/>
                </a:solidFill>
              </a:rPr>
              <a:t>(Chad’s lane)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8887968" y="3895343"/>
            <a:ext cx="1914144" cy="43891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wrap="square">
            <a:normAutofit/>
          </a:bodyPr>
          <a:lstStyle/>
          <a:p>
            <a:pPr>
              <a:defRPr sz="900">
                <a:solidFill>
                  <a:srgbClr val="FFFFFF"/>
                </a:solidFill>
              </a:defRPr>
            </a:pPr>
            <a:r>
              <a:rPr sz="900">
                <a:solidFill>
                  <a:srgbClr val="FFFFFF"/>
                </a:solidFill>
              </a:rPr>
              <a:t>TODAY SIDE BOX</a:t>
            </a:r>
          </a:p>
          <a:p>
            <a:pPr>
              <a:defRPr sz="900">
                <a:solidFill>
                  <a:srgbClr val="FFFFFF"/>
                </a:solidFill>
              </a:defRPr>
            </a:pPr>
            <a:r>
              <a:rPr sz="900">
                <a:solidFill>
                  <a:srgbClr val="FFFFFF"/>
                </a:solidFill>
              </a:rPr>
              <a:t>Chad Connelly</a:t>
            </a:r>
          </a:p>
          <a:p>
            <a:pPr>
              <a:defRPr sz="900">
                <a:solidFill>
                  <a:srgbClr val="FFFFFF"/>
                </a:solidFill>
              </a:defRPr>
            </a:pPr>
            <a:r>
              <a:rPr sz="900">
                <a:solidFill>
                  <a:srgbClr val="FFFFFF"/>
                </a:solidFill>
              </a:rPr>
              <a:t>(Central IT BU Owner for CoC)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1389888" y="4663440"/>
            <a:ext cx="1914144" cy="43891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wrap="square">
            <a:normAutofit/>
          </a:bodyPr>
          <a:lstStyle/>
          <a:p>
            <a:pPr>
              <a:defRPr sz="900">
                <a:solidFill>
                  <a:srgbClr val="FFFFFF"/>
                </a:solidFill>
              </a:defRPr>
            </a:pPr>
            <a:r>
              <a:rPr sz="900">
                <a:solidFill>
                  <a:srgbClr val="FFFFFF"/>
                </a:solidFill>
              </a:rPr>
              <a:t>TODAY STEP 4</a:t>
            </a:r>
          </a:p>
          <a:p>
            <a:pPr>
              <a:defRPr sz="900">
                <a:solidFill>
                  <a:srgbClr val="FFFFFF"/>
                </a:solidFill>
              </a:defRPr>
            </a:pPr>
            <a:r>
              <a:rPr sz="900">
                <a:solidFill>
                  <a:srgbClr val="FFFFFF"/>
                </a:solidFill>
              </a:rPr>
              <a:t>4. Delivery team</a:t>
            </a:r>
          </a:p>
          <a:p>
            <a:pPr>
              <a:defRPr sz="900">
                <a:solidFill>
                  <a:srgbClr val="FFFFFF"/>
                </a:solidFill>
              </a:defRPr>
            </a:pPr>
            <a:r>
              <a:rPr sz="900">
                <a:solidFill>
                  <a:srgbClr val="FFFFFF"/>
                </a:solidFill>
              </a:rPr>
              <a:t>(shared capacity)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3889248" y="4663440"/>
            <a:ext cx="1914144" cy="43891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wrap="square">
            <a:normAutofit/>
          </a:bodyPr>
          <a:lstStyle/>
          <a:p>
            <a:pPr>
              <a:defRPr sz="900">
                <a:solidFill>
                  <a:srgbClr val="FFFFFF"/>
                </a:solidFill>
              </a:defRPr>
            </a:pPr>
            <a:r>
              <a:rPr sz="900">
                <a:solidFill>
                  <a:srgbClr val="FFFFFF"/>
                </a:solidFill>
              </a:rPr>
              <a:t>FUTURE STEP 4</a:t>
            </a:r>
          </a:p>
          <a:p>
            <a:pPr>
              <a:defRPr sz="900">
                <a:solidFill>
                  <a:srgbClr val="FFFFFF"/>
                </a:solidFill>
              </a:defRPr>
            </a:pPr>
            <a:r>
              <a:rPr sz="900">
                <a:solidFill>
                  <a:srgbClr val="FFFFFF"/>
                </a:solidFill>
              </a:rPr>
              <a:t>4. Working increments /</a:t>
            </a:r>
          </a:p>
          <a:p>
            <a:pPr>
              <a:defRPr sz="900">
                <a:solidFill>
                  <a:srgbClr val="FFFFFF"/>
                </a:solidFill>
              </a:defRPr>
            </a:pPr>
            <a:r>
              <a:rPr sz="900">
                <a:solidFill>
                  <a:srgbClr val="FFFFFF"/>
                </a:solidFill>
              </a:rPr>
              <a:t>demos every 1–2 weeks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6388608" y="4663440"/>
            <a:ext cx="1914144" cy="43891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wrap="square">
            <a:normAutofit/>
          </a:bodyPr>
          <a:lstStyle/>
          <a:p>
            <a:pPr>
              <a:defRPr sz="900">
                <a:solidFill>
                  <a:srgbClr val="FFFFFF"/>
                </a:solidFill>
              </a:defRPr>
            </a:pPr>
            <a:r>
              <a:rPr sz="900">
                <a:solidFill>
                  <a:srgbClr val="FFFFFF"/>
                </a:solidFill>
              </a:rPr>
              <a:t>CHARLOTTE CURRENT EXPERIENCE</a:t>
            </a:r>
          </a:p>
          <a:p>
            <a:pPr>
              <a:defRPr sz="900">
                <a:solidFill>
                  <a:srgbClr val="FFFFFF"/>
                </a:solidFill>
              </a:defRPr>
            </a:pPr>
            <a:r>
              <a:rPr sz="900">
                <a:solidFill>
                  <a:srgbClr val="FFFFFF"/>
                </a:solidFill>
              </a:rPr>
              <a:t>Charlotte’s current experience</a:t>
            </a:r>
          </a:p>
          <a:p>
            <a:pPr>
              <a:defRPr sz="900">
                <a:solidFill>
                  <a:srgbClr val="FFFFFF"/>
                </a:solidFill>
              </a:defRPr>
            </a:pPr>
            <a:r>
              <a:rPr sz="900">
                <a:solidFill>
                  <a:srgbClr val="FFFFFF"/>
                </a:solidFill>
              </a:rPr>
              <a:t>• Diluted priorities (Charlotte is 1 voice among many)</a:t>
            </a:r>
          </a:p>
          <a:p>
            <a:pPr>
              <a:defRPr sz="900">
                <a:solidFill>
                  <a:srgbClr val="FFFFFF"/>
                </a:solidFill>
              </a:defRPr>
            </a:pPr>
            <a:r>
              <a:rPr sz="900">
                <a:solidFill>
                  <a:srgbClr val="FFFFFF"/>
                </a:solidFill>
              </a:rPr>
              <a:t>• Slow feedback loops (requirements → build → learn)</a:t>
            </a:r>
          </a:p>
          <a:p>
            <a:pPr>
              <a:defRPr sz="900">
                <a:solidFill>
                  <a:srgbClr val="FFFFFF"/>
                </a:solidFill>
              </a:defRPr>
            </a:pPr>
            <a:r>
              <a:rPr sz="900">
                <a:solidFill>
                  <a:srgbClr val="FFFFFF"/>
                </a:solidFill>
              </a:rPr>
              <a:t>• Unclear accountability (who owns my outcomes?)</a:t>
            </a:r>
          </a:p>
          <a:p>
            <a:pPr>
              <a:defRPr sz="900">
                <a:solidFill>
                  <a:srgbClr val="FFFFFF"/>
                </a:solidFill>
              </a:defRPr>
            </a:pPr>
            <a:r>
              <a:rPr sz="900">
                <a:solidFill>
                  <a:srgbClr val="FFFFFF"/>
                </a:solidFill>
              </a:rPr>
              <a:t>• Low visibility / low control (doesn’t feel like "my team")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8887968" y="4663440"/>
            <a:ext cx="1914144" cy="43891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wrap="square">
            <a:normAutofit/>
          </a:bodyPr>
          <a:lstStyle/>
          <a:p>
            <a:pPr>
              <a:defRPr sz="900">
                <a:solidFill>
                  <a:srgbClr val="FFFFFF"/>
                </a:solidFill>
              </a:defRPr>
            </a:pPr>
            <a:r>
              <a:rPr sz="900">
                <a:solidFill>
                  <a:srgbClr val="FFFFFF"/>
                </a:solidFill>
              </a:rPr>
              <a:t>WHY CHARLOTTE IS HAPPIER</a:t>
            </a:r>
          </a:p>
          <a:p>
            <a:pPr>
              <a:defRPr sz="900">
                <a:solidFill>
                  <a:srgbClr val="FFFFFF"/>
                </a:solidFill>
              </a:defRPr>
            </a:pPr>
            <a:r>
              <a:rPr sz="900">
                <a:solidFill>
                  <a:srgbClr val="FFFFFF"/>
                </a:solidFill>
              </a:rPr>
              <a:t>Why Charlotte is happier</a:t>
            </a:r>
          </a:p>
          <a:p>
            <a:pPr>
              <a:defRPr sz="900">
                <a:solidFill>
                  <a:srgbClr val="FFFFFF"/>
                </a:solidFill>
              </a:defRPr>
            </a:pPr>
            <a:r>
              <a:rPr sz="900">
                <a:solidFill>
                  <a:srgbClr val="FFFFFF"/>
                </a:solidFill>
              </a:rPr>
              <a:t>• Control: priorities flow through Erika (in her org)</a:t>
            </a:r>
          </a:p>
          <a:p>
            <a:pPr>
              <a:defRPr sz="900">
                <a:solidFill>
                  <a:srgbClr val="FFFFFF"/>
                </a:solidFill>
              </a:defRPr>
            </a:pPr>
            <a:r>
              <a:rPr sz="900">
                <a:solidFill>
                  <a:srgbClr val="FFFFFF"/>
                </a:solidFill>
              </a:rPr>
              <a:t>• Clarity: obvious accountability (Erika + pod)</a:t>
            </a:r>
          </a:p>
          <a:p>
            <a:pPr>
              <a:defRPr sz="900">
                <a:solidFill>
                  <a:srgbClr val="FFFFFF"/>
                </a:solidFill>
              </a:defRPr>
            </a:pPr>
            <a:r>
              <a:rPr sz="900">
                <a:solidFill>
                  <a:srgbClr val="FFFFFF"/>
                </a:solidFill>
              </a:rPr>
              <a:t>• Cadence: fast demos and course-correction</a:t>
            </a:r>
          </a:p>
          <a:p>
            <a:pPr>
              <a:defRPr sz="900">
                <a:solidFill>
                  <a:srgbClr val="FFFFFF"/>
                </a:solidFill>
              </a:defRPr>
            </a:pPr>
            <a:r>
              <a:rPr sz="900">
                <a:solidFill>
                  <a:srgbClr val="FFFFFF"/>
                </a:solidFill>
              </a:rPr>
              <a:t>• Visibility: dedicated team working her outcomes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1389888" y="5431536"/>
            <a:ext cx="1914144" cy="43891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wrap="square">
            <a:normAutofit/>
          </a:bodyPr>
          <a:lstStyle/>
          <a:p>
            <a:pPr>
              <a:defRPr sz="900">
                <a:solidFill>
                  <a:srgbClr val="FFFFFF"/>
                </a:solidFill>
              </a:defRPr>
            </a:pPr>
            <a:r>
              <a:rPr sz="900">
                <a:solidFill>
                  <a:srgbClr val="FFFFFF"/>
                </a:solidFill>
              </a:rPr>
              <a:t>TODAY STEP 5</a:t>
            </a:r>
          </a:p>
          <a:p>
            <a:pPr>
              <a:defRPr sz="900">
                <a:solidFill>
                  <a:srgbClr val="FFFFFF"/>
                </a:solidFill>
              </a:defRPr>
            </a:pPr>
            <a:r>
              <a:rPr sz="900">
                <a:solidFill>
                  <a:srgbClr val="FFFFFF"/>
                </a:solidFill>
              </a:rPr>
              <a:t>5. Outputs delivered to CoC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3889248" y="5431536"/>
            <a:ext cx="1914144" cy="43891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wrap="square">
            <a:normAutofit/>
          </a:bodyPr>
          <a:lstStyle/>
          <a:p>
            <a:pPr>
              <a:defRPr sz="900">
                <a:solidFill>
                  <a:srgbClr val="FFFFFF"/>
                </a:solidFill>
              </a:defRPr>
            </a:pPr>
            <a:r>
              <a:rPr sz="900">
                <a:solidFill>
                  <a:srgbClr val="FFFFFF"/>
                </a:solidFill>
              </a:rPr>
              <a:t>FUTURE STEP 5</a:t>
            </a:r>
          </a:p>
          <a:p>
            <a:pPr>
              <a:defRPr sz="900">
                <a:solidFill>
                  <a:srgbClr val="FFFFFF"/>
                </a:solidFill>
              </a:defRPr>
            </a:pPr>
            <a:r>
              <a:rPr sz="900">
                <a:solidFill>
                  <a:srgbClr val="FFFFFF"/>
                </a:solidFill>
              </a:rPr>
              <a:t>5. Outcome metrics</a:t>
            </a:r>
          </a:p>
          <a:p>
            <a:pPr>
              <a:defRPr sz="900">
                <a:solidFill>
                  <a:srgbClr val="FFFFFF"/>
                </a:solidFill>
              </a:defRPr>
            </a:pPr>
            <a:r>
              <a:rPr sz="900">
                <a:solidFill>
                  <a:srgbClr val="FFFFFF"/>
                </a:solidFill>
              </a:rPr>
              <a:t>improve for CoC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6388608" y="5431536"/>
            <a:ext cx="1914144" cy="43891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wrap="square">
            <a:normAutofit/>
          </a:bodyPr>
          <a:lstStyle/>
          <a:p>
            <a:pPr>
              <a:defRPr sz="900">
                <a:solidFill>
                  <a:srgbClr val="FFFFFF"/>
                </a:solidFill>
              </a:defRPr>
            </a:pPr>
            <a:r>
              <a:rPr sz="900">
                <a:solidFill>
                  <a:srgbClr val="FFFFFF"/>
                </a:solidFill>
              </a:rPr>
              <a:t>BOTTOM LEFT BOX</a:t>
            </a:r>
          </a:p>
          <a:p>
            <a:pPr>
              <a:defRPr sz="900">
                <a:solidFill>
                  <a:srgbClr val="FFFFFF"/>
                </a:solidFill>
              </a:defRPr>
            </a:pPr>
            <a:r>
              <a:rPr sz="900">
                <a:solidFill>
                  <a:srgbClr val="FFFFFF"/>
                </a:solidFill>
              </a:rPr>
              <a:t>What stays with Chad / centralized IT</a:t>
            </a:r>
          </a:p>
          <a:p>
            <a:pPr>
              <a:defRPr sz="900">
                <a:solidFill>
                  <a:srgbClr val="FFFFFF"/>
                </a:solidFill>
              </a:defRPr>
            </a:pPr>
            <a:r>
              <a:rPr sz="900">
                <a:solidFill>
                  <a:srgbClr val="FFFFFF"/>
                </a:solidFill>
              </a:rPr>
              <a:t>• Shared CoC platform needs and cross-unit initiatives</a:t>
            </a:r>
          </a:p>
          <a:p>
            <a:pPr>
              <a:defRPr sz="900">
                <a:solidFill>
                  <a:srgbClr val="FFFFFF"/>
                </a:solidFill>
              </a:defRPr>
            </a:pPr>
            <a:r>
              <a:rPr sz="900">
                <a:solidFill>
                  <a:srgbClr val="FFFFFF"/>
                </a:solidFill>
              </a:rPr>
              <a:t>• Multi-BU work requiring broader dependency coordination</a:t>
            </a:r>
          </a:p>
          <a:p>
            <a:pPr>
              <a:defRPr sz="900">
                <a:solidFill>
                  <a:srgbClr val="FFFFFF"/>
                </a:solidFill>
              </a:defRPr>
            </a:pPr>
            <a:r>
              <a:rPr sz="900">
                <a:solidFill>
                  <a:srgbClr val="FFFFFF"/>
                </a:solidFill>
              </a:rPr>
              <a:t>• Central standards / governance enforced via Hub enablement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8887968" y="5431536"/>
            <a:ext cx="1914144" cy="43891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wrap="square">
            <a:normAutofit/>
          </a:bodyPr>
          <a:lstStyle/>
          <a:p>
            <a:pPr>
              <a:defRPr sz="900">
                <a:solidFill>
                  <a:srgbClr val="FFFFFF"/>
                </a:solidFill>
              </a:defRPr>
            </a:pPr>
            <a:r>
              <a:rPr sz="900">
                <a:solidFill>
                  <a:srgbClr val="FFFFFF"/>
                </a:solidFill>
              </a:rPr>
              <a:t>BOTTOM RIGHT BOX</a:t>
            </a:r>
          </a:p>
          <a:p>
            <a:pPr>
              <a:defRPr sz="900">
                <a:solidFill>
                  <a:srgbClr val="FFFFFF"/>
                </a:solidFill>
              </a:defRPr>
            </a:pPr>
            <a:r>
              <a:rPr sz="900">
                <a:solidFill>
                  <a:srgbClr val="FFFFFF"/>
                </a:solidFill>
              </a:rPr>
              <a:t>Transition (how we move from Today → Future)</a:t>
            </a:r>
          </a:p>
          <a:p>
            <a:pPr>
              <a:defRPr sz="900">
                <a:solidFill>
                  <a:srgbClr val="FFFFFF"/>
                </a:solidFill>
              </a:defRPr>
            </a:pPr>
            <a:r>
              <a:rPr sz="900">
                <a:solidFill>
                  <a:srgbClr val="FFFFFF"/>
                </a:solidFill>
              </a:rPr>
              <a:t>1. Carve out Charlotte-specific initiatives from the centralized queue</a:t>
            </a:r>
          </a:p>
          <a:p>
            <a:pPr>
              <a:defRPr sz="900">
                <a:solidFill>
                  <a:srgbClr val="FFFFFF"/>
                </a:solidFill>
              </a:defRPr>
            </a:pPr>
            <a:r>
              <a:rPr sz="900">
                <a:solidFill>
                  <a:srgbClr val="FFFFFF"/>
                </a:solidFill>
              </a:rPr>
              <a:t>2. Name Erika as Product Owner + establish decision cadence (weekly priorities)</a:t>
            </a:r>
          </a:p>
          <a:p>
            <a:pPr>
              <a:defRPr sz="900">
                <a:solidFill>
                  <a:srgbClr val="FFFFFF"/>
                </a:solidFill>
              </a:defRPr>
            </a:pPr>
            <a:r>
              <a:rPr sz="900">
                <a:solidFill>
                  <a:srgbClr val="FFFFFF"/>
                </a:solidFill>
              </a:rPr>
              <a:t>3. Allocate Charlotte-funded Fusion Team capacity (BT + engineers)</a:t>
            </a:r>
          </a:p>
          <a:p>
            <a:pPr>
              <a:defRPr sz="900">
                <a:solidFill>
                  <a:srgbClr val="FFFFFF"/>
                </a:solidFill>
              </a:defRPr>
            </a:pPr>
            <a:r>
              <a:rPr sz="900">
                <a:solidFill>
                  <a:srgbClr val="FFFFFF"/>
                </a:solidFill>
              </a:rPr>
              <a:t>4. Run a 60–90 day pilot with demos + outcome review; scale if successful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rm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rPr>
                <a:solidFill>
                  <a:srgbClr val="FFFFFF"/>
                </a:solidFill>
              </a:rPr>
              <a:t>Role Evolution: From BA/TPM to Business Technologist + Flow Leadership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1389888" y="2359152"/>
            <a:ext cx="1914144" cy="43891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wrap="square">
            <a:normAutofit/>
          </a:bodyPr>
          <a:lstStyle/>
          <a:p>
            <a:pPr>
              <a:defRPr sz="900">
                <a:solidFill>
                  <a:srgbClr val="FFFFFF"/>
                </a:solidFill>
              </a:defRPr>
            </a:pPr>
            <a:r>
              <a:rPr sz="900">
                <a:solidFill>
                  <a:srgbClr val="FFFFFF"/>
                </a:solidFill>
              </a:rPr>
              <a:t>LEFT HEADER: Traditional Agile Scrum (2010s–Today)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3889248" y="2359152"/>
            <a:ext cx="1914144" cy="43891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wrap="square">
            <a:normAutofit/>
          </a:bodyPr>
          <a:lstStyle/>
          <a:p>
            <a:pPr>
              <a:defRPr sz="900">
                <a:solidFill>
                  <a:srgbClr val="FFFFFF"/>
                </a:solidFill>
              </a:defRPr>
            </a:pPr>
            <a:r>
              <a:rPr sz="900">
                <a:solidFill>
                  <a:srgbClr val="FFFFFF"/>
                </a:solidFill>
              </a:rPr>
              <a:t>RIGHT HEADER: Accelerated Delivery (Prototype-First Pods)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6388608" y="2359152"/>
            <a:ext cx="1914144" cy="43891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wrap="square">
            <a:normAutofit/>
          </a:bodyPr>
          <a:lstStyle/>
          <a:p>
            <a:pPr>
              <a:defRPr sz="900">
                <a:solidFill>
                  <a:srgbClr val="FFFFFF"/>
                </a:solidFill>
              </a:defRPr>
            </a:pPr>
            <a:r>
              <a:rPr sz="900">
                <a:solidFill>
                  <a:srgbClr val="FFFFFF"/>
                </a:solidFill>
              </a:rPr>
              <a:t>CENTER DIVIDER (thin vertical line)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8887968" y="2359152"/>
            <a:ext cx="1914144" cy="43891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wrap="square">
            <a:normAutofit/>
          </a:bodyPr>
          <a:lstStyle/>
          <a:p>
            <a:pPr>
              <a:defRPr sz="900">
                <a:solidFill>
                  <a:srgbClr val="FFFFFF"/>
                </a:solidFill>
              </a:defRPr>
            </a:pPr>
            <a:r>
              <a:rPr sz="900">
                <a:solidFill>
                  <a:srgbClr val="FFFFFF"/>
                </a:solidFill>
              </a:rPr>
              <a:t>LEFT ROLE CHIPS (row): Product Manager | Technical Product Lead | Business Analyst (BA) | TPM/Scrum | Engineers | QA | UX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1389888" y="3127248"/>
            <a:ext cx="1914144" cy="43891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wrap="square">
            <a:normAutofit/>
          </a:bodyPr>
          <a:lstStyle/>
          <a:p>
            <a:pPr>
              <a:defRPr sz="900">
                <a:solidFill>
                  <a:srgbClr val="FFFFFF"/>
                </a:solidFill>
              </a:defRPr>
            </a:pPr>
            <a:r>
              <a:rPr sz="900">
                <a:solidFill>
                  <a:srgbClr val="FFFFFF"/>
                </a:solidFill>
              </a:rPr>
              <a:t>RIGHT ROLE CHIPS (row): Outcome Owner (Business) | BT / Product Owner | Pod Lead (flow) | Engineers | Engineering Steward (quality) | UX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3889248" y="3127248"/>
            <a:ext cx="1914144" cy="43891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wrap="square">
            <a:normAutofit/>
          </a:bodyPr>
          <a:lstStyle/>
          <a:p>
            <a:pPr>
              <a:defRPr sz="900">
                <a:solidFill>
                  <a:srgbClr val="FFFFFF"/>
                </a:solidFill>
              </a:defRPr>
            </a:pPr>
            <a:r>
              <a:rPr sz="900">
                <a:solidFill>
                  <a:srgbClr val="FFFFFF"/>
                </a:solidFill>
              </a:rPr>
              <a:t>LEFT ROW 1 BOX TITLE: Business Analyst (BA)</a:t>
            </a:r>
          </a:p>
          <a:p>
            <a:pPr>
              <a:defRPr sz="900">
                <a:solidFill>
                  <a:srgbClr val="FFFFFF"/>
                </a:solidFill>
              </a:defRPr>
            </a:pPr>
            <a:r>
              <a:rPr sz="900">
                <a:solidFill>
                  <a:srgbClr val="FFFFFF"/>
                </a:solidFill>
              </a:rPr>
              <a:t>• Requirements &amp; user stories</a:t>
            </a:r>
          </a:p>
          <a:p>
            <a:pPr>
              <a:defRPr sz="900">
                <a:solidFill>
                  <a:srgbClr val="FFFFFF"/>
                </a:solidFill>
              </a:defRPr>
            </a:pPr>
            <a:r>
              <a:rPr sz="900">
                <a:solidFill>
                  <a:srgbClr val="FFFFFF"/>
                </a:solidFill>
              </a:rPr>
              <a:t>• Handoffs to dev team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6388608" y="3127248"/>
            <a:ext cx="1914144" cy="43891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wrap="square">
            <a:normAutofit/>
          </a:bodyPr>
          <a:lstStyle/>
          <a:p>
            <a:pPr>
              <a:defRPr sz="900">
                <a:solidFill>
                  <a:srgbClr val="FFFFFF"/>
                </a:solidFill>
              </a:defRPr>
            </a:pPr>
            <a:r>
              <a:rPr sz="900">
                <a:solidFill>
                  <a:srgbClr val="FFFFFF"/>
                </a:solidFill>
              </a:rPr>
              <a:t>RIGHT ROW 1 BOX TITLE: Business Technologist (BT) / Product Owner (in-pod)</a:t>
            </a:r>
          </a:p>
          <a:p>
            <a:pPr>
              <a:defRPr sz="900">
                <a:solidFill>
                  <a:srgbClr val="FFFFFF"/>
                </a:solidFill>
              </a:defRPr>
            </a:pPr>
            <a:r>
              <a:rPr sz="900">
                <a:solidFill>
                  <a:srgbClr val="FFFFFF"/>
                </a:solidFill>
              </a:rPr>
              <a:t>• Working prototypes + functional drafts (AI-assisted)</a:t>
            </a:r>
          </a:p>
          <a:p>
            <a:pPr>
              <a:defRPr sz="900">
                <a:solidFill>
                  <a:srgbClr val="FFFFFF"/>
                </a:solidFill>
              </a:defRPr>
            </a:pPr>
            <a:r>
              <a:rPr sz="900">
                <a:solidFill>
                  <a:srgbClr val="FFFFFF"/>
                </a:solidFill>
              </a:rPr>
              <a:t>• Acceptance criteria + stakeholder testing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8887968" y="3127248"/>
            <a:ext cx="1914144" cy="43891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wrap="square">
            <a:normAutofit/>
          </a:bodyPr>
          <a:lstStyle/>
          <a:p>
            <a:pPr>
              <a:defRPr sz="900">
                <a:solidFill>
                  <a:srgbClr val="FFFFFF"/>
                </a:solidFill>
              </a:defRPr>
            </a:pPr>
            <a:r>
              <a:rPr sz="900">
                <a:solidFill>
                  <a:srgbClr val="FFFFFF"/>
                </a:solidFill>
              </a:rPr>
              <a:t>CENTER NOTE + ARROW (row 1): AI enables intent → working prototype faster</a:t>
            </a:r>
          </a:p>
          <a:p>
            <a:pPr>
              <a:defRPr sz="900">
                <a:solidFill>
                  <a:srgbClr val="FFFFFF"/>
                </a:solidFill>
              </a:defRPr>
            </a:pPr>
            <a:r>
              <a:rPr sz="900">
                <a:solidFill>
                  <a:srgbClr val="FFFFFF"/>
                </a:solidFill>
              </a:rPr>
              <a:t>EVOLVES TO →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1389888" y="3895343"/>
            <a:ext cx="1914144" cy="43891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wrap="square">
            <a:normAutofit/>
          </a:bodyPr>
          <a:lstStyle/>
          <a:p>
            <a:pPr>
              <a:defRPr sz="900">
                <a:solidFill>
                  <a:srgbClr val="FFFFFF"/>
                </a:solidFill>
              </a:defRPr>
            </a:pPr>
            <a:r>
              <a:rPr sz="900">
                <a:solidFill>
                  <a:srgbClr val="FFFFFF"/>
                </a:solidFill>
              </a:rPr>
              <a:t>LEFT ROW 2 BOX TITLE: Technical Program Manager (TPM) / Scrum</a:t>
            </a:r>
          </a:p>
          <a:p>
            <a:pPr>
              <a:defRPr sz="900">
                <a:solidFill>
                  <a:srgbClr val="FFFFFF"/>
                </a:solidFill>
              </a:defRPr>
            </a:pPr>
            <a:r>
              <a:rPr sz="900">
                <a:solidFill>
                  <a:srgbClr val="FFFFFF"/>
                </a:solidFill>
              </a:rPr>
              <a:t>• PI planning / sprint mechanics</a:t>
            </a:r>
          </a:p>
          <a:p>
            <a:pPr>
              <a:defRPr sz="900">
                <a:solidFill>
                  <a:srgbClr val="FFFFFF"/>
                </a:solidFill>
              </a:defRPr>
            </a:pPr>
            <a:r>
              <a:rPr sz="900">
                <a:solidFill>
                  <a:srgbClr val="FFFFFF"/>
                </a:solidFill>
              </a:rPr>
              <a:t>• Status + coordination layer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3889248" y="3895343"/>
            <a:ext cx="1914144" cy="43891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wrap="square">
            <a:normAutofit/>
          </a:bodyPr>
          <a:lstStyle/>
          <a:p>
            <a:pPr>
              <a:defRPr sz="900">
                <a:solidFill>
                  <a:srgbClr val="FFFFFF"/>
                </a:solidFill>
              </a:defRPr>
            </a:pPr>
            <a:r>
              <a:rPr sz="900">
                <a:solidFill>
                  <a:srgbClr val="FFFFFF"/>
                </a:solidFill>
              </a:rPr>
              <a:t>RIGHT ROW 2A BOX (left of pair): Pod Lead (in-pod, hands-on flow)</a:t>
            </a:r>
          </a:p>
          <a:p>
            <a:pPr>
              <a:defRPr sz="900">
                <a:solidFill>
                  <a:srgbClr val="FFFFFF"/>
                </a:solidFill>
              </a:defRPr>
            </a:pPr>
            <a:r>
              <a:rPr sz="900">
                <a:solidFill>
                  <a:srgbClr val="FFFFFF"/>
                </a:solidFill>
              </a:rPr>
              <a:t>• WIP, sequencing</a:t>
            </a:r>
          </a:p>
          <a:p>
            <a:pPr>
              <a:defRPr sz="900">
                <a:solidFill>
                  <a:srgbClr val="FFFFFF"/>
                </a:solidFill>
              </a:defRPr>
            </a:pPr>
            <a:r>
              <a:rPr sz="900">
                <a:solidFill>
                  <a:srgbClr val="FFFFFF"/>
                </a:solidFill>
              </a:rPr>
              <a:t>• Demo/retro cadence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6388608" y="3895343"/>
            <a:ext cx="1914144" cy="43891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wrap="square">
            <a:normAutofit/>
          </a:bodyPr>
          <a:lstStyle/>
          <a:p>
            <a:pPr>
              <a:defRPr sz="900">
                <a:solidFill>
                  <a:srgbClr val="FFFFFF"/>
                </a:solidFill>
              </a:defRPr>
            </a:pPr>
            <a:r>
              <a:rPr sz="900">
                <a:solidFill>
                  <a:srgbClr val="FFFFFF"/>
                </a:solidFill>
              </a:rPr>
              <a:t>RIGHT ROW 2B BOX (right of pair): Portfolio Delivery Lead</a:t>
            </a:r>
          </a:p>
          <a:p>
            <a:pPr>
              <a:defRPr sz="900">
                <a:solidFill>
                  <a:srgbClr val="FFFFFF"/>
                </a:solidFill>
              </a:defRPr>
            </a:pPr>
            <a:r>
              <a:rPr sz="900">
                <a:solidFill>
                  <a:srgbClr val="FFFFFF"/>
                </a:solidFill>
              </a:rPr>
              <a:t>Only when &gt;1 pod or hard dependencies</a:t>
            </a:r>
          </a:p>
          <a:p>
            <a:pPr>
              <a:defRPr sz="900">
                <a:solidFill>
                  <a:srgbClr val="FFFFFF"/>
                </a:solidFill>
              </a:defRPr>
            </a:pPr>
            <a:r>
              <a:rPr sz="900">
                <a:solidFill>
                  <a:srgbClr val="FFFFFF"/>
                </a:solidFill>
              </a:rPr>
              <a:t>• Dependency coordination</a:t>
            </a:r>
          </a:p>
          <a:p>
            <a:pPr>
              <a:defRPr sz="900">
                <a:solidFill>
                  <a:srgbClr val="FFFFFF"/>
                </a:solidFill>
              </a:defRPr>
            </a:pPr>
            <a:r>
              <a:rPr sz="900">
                <a:solidFill>
                  <a:srgbClr val="FFFFFF"/>
                </a:solidFill>
              </a:rPr>
              <a:t>• Release coordination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8887968" y="3895343"/>
            <a:ext cx="1914144" cy="43891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wrap="square">
            <a:normAutofit/>
          </a:bodyPr>
          <a:lstStyle/>
          <a:p>
            <a:pPr>
              <a:defRPr sz="900">
                <a:solidFill>
                  <a:srgbClr val="FFFFFF"/>
                </a:solidFill>
              </a:defRPr>
            </a:pPr>
            <a:r>
              <a:rPr sz="900">
                <a:solidFill>
                  <a:srgbClr val="FFFFFF"/>
                </a:solidFill>
              </a:rPr>
              <a:t>CENTER ARROW (row 2): EVOLVES TO →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1389888" y="4663440"/>
            <a:ext cx="1914144" cy="43891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wrap="square">
            <a:normAutofit/>
          </a:bodyPr>
          <a:lstStyle/>
          <a:p>
            <a:pPr>
              <a:defRPr sz="900">
                <a:solidFill>
                  <a:srgbClr val="FFFFFF"/>
                </a:solidFill>
              </a:defRPr>
            </a:pPr>
            <a:r>
              <a:rPr sz="900">
                <a:solidFill>
                  <a:srgbClr val="FFFFFF"/>
                </a:solidFill>
              </a:rPr>
              <a:t>LEFT ROW 3 BOX TITLE: Manual gates &amp; heavy process</a:t>
            </a:r>
          </a:p>
          <a:p>
            <a:pPr>
              <a:defRPr sz="900">
                <a:solidFill>
                  <a:srgbClr val="FFFFFF"/>
                </a:solidFill>
              </a:defRPr>
            </a:pPr>
            <a:r>
              <a:rPr sz="900">
                <a:solidFill>
                  <a:srgbClr val="FFFFFF"/>
                </a:solidFill>
              </a:rPr>
              <a:t>• Meetings, templates</a:t>
            </a:r>
          </a:p>
          <a:p>
            <a:pPr>
              <a:defRPr sz="900">
                <a:solidFill>
                  <a:srgbClr val="FFFFFF"/>
                </a:solidFill>
              </a:defRPr>
            </a:pPr>
            <a:r>
              <a:rPr sz="900">
                <a:solidFill>
                  <a:srgbClr val="FFFFFF"/>
                </a:solidFill>
              </a:rPr>
              <a:t>• Approvals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3889248" y="4663440"/>
            <a:ext cx="1914144" cy="43891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wrap="square">
            <a:normAutofit/>
          </a:bodyPr>
          <a:lstStyle/>
          <a:p>
            <a:pPr>
              <a:defRPr sz="900">
                <a:solidFill>
                  <a:srgbClr val="FFFFFF"/>
                </a:solidFill>
              </a:defRPr>
            </a:pPr>
            <a:r>
              <a:rPr sz="900">
                <a:solidFill>
                  <a:srgbClr val="FFFFFF"/>
                </a:solidFill>
              </a:rPr>
              <a:t>RIGHT ROW 3 BOX TITLE: Automated governance + golden paths</a:t>
            </a:r>
          </a:p>
          <a:p>
            <a:pPr>
              <a:defRPr sz="900">
                <a:solidFill>
                  <a:srgbClr val="FFFFFF"/>
                </a:solidFill>
              </a:defRPr>
            </a:pPr>
            <a:r>
              <a:rPr sz="900">
                <a:solidFill>
                  <a:srgbClr val="FFFFFF"/>
                </a:solidFill>
              </a:rPr>
              <a:t>• CI checks, security scans</a:t>
            </a:r>
          </a:p>
          <a:p>
            <a:pPr>
              <a:defRPr sz="900">
                <a:solidFill>
                  <a:srgbClr val="FFFFFF"/>
                </a:solidFill>
              </a:defRPr>
            </a:pPr>
            <a:r>
              <a:rPr sz="900">
                <a:solidFill>
                  <a:srgbClr val="FFFFFF"/>
                </a:solidFill>
              </a:rPr>
              <a:t>• Standards-by-default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6388608" y="4663440"/>
            <a:ext cx="1914144" cy="43891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wrap="square">
            <a:normAutofit/>
          </a:bodyPr>
          <a:lstStyle/>
          <a:p>
            <a:pPr>
              <a:defRPr sz="900">
                <a:solidFill>
                  <a:srgbClr val="FFFFFF"/>
                </a:solidFill>
              </a:defRPr>
            </a:pPr>
            <a:r>
              <a:rPr sz="900">
                <a:solidFill>
                  <a:srgbClr val="FFFFFF"/>
                </a:solidFill>
              </a:rPr>
              <a:t>CENTER ARROW (row 3): EVOLVES TO →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8887968" y="4663440"/>
            <a:ext cx="1914144" cy="43891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wrap="square">
            <a:normAutofit/>
          </a:bodyPr>
          <a:lstStyle/>
          <a:p>
            <a:pPr>
              <a:defRPr sz="900">
                <a:solidFill>
                  <a:srgbClr val="FFFFFF"/>
                </a:solidFill>
              </a:defRPr>
            </a:pPr>
            <a:r>
              <a:rPr sz="900">
                <a:solidFill>
                  <a:srgbClr val="FFFFFF"/>
                </a:solidFill>
              </a:rPr>
              <a:t>FOOTER BAND (purple): We remove the coordination layer by default—not accountability.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1389888" y="5431536"/>
            <a:ext cx="1914144" cy="43891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wrap="square">
            <a:normAutofit/>
          </a:bodyPr>
          <a:lstStyle/>
          <a:p>
            <a:pPr>
              <a:defRPr sz="900">
                <a:solidFill>
                  <a:srgbClr val="FFFFFF"/>
                </a:solidFill>
              </a:defRPr>
            </a:pPr>
            <a:r>
              <a:rPr sz="900">
                <a:solidFill>
                  <a:srgbClr val="FFFFFF"/>
                </a:solidFill>
              </a:rPr>
              <a:t>FOOTER SUBLINE: Business owns outcomes &amp; funding · Pods own delivery · Engineering owns standards &amp; quality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rm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rPr>
                <a:solidFill>
                  <a:srgbClr val="FFFFFF"/>
                </a:solidFill>
              </a:rPr>
              <a:t>We remove the layer—not the functions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1389888" y="2359152"/>
            <a:ext cx="1414272" cy="43891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wrap="square">
            <a:normAutofit/>
          </a:bodyPr>
          <a:lstStyle/>
          <a:p>
            <a:pPr>
              <a:defRPr sz="900">
                <a:solidFill>
                  <a:srgbClr val="FFFFFF"/>
                </a:solidFill>
              </a:defRPr>
            </a:pPr>
            <a:r>
              <a:rPr sz="900">
                <a:solidFill>
                  <a:srgbClr val="FFFFFF"/>
                </a:solidFill>
              </a:rPr>
              <a:t>Column header: Crucial function</a:t>
            </a:r>
          </a:p>
          <a:p>
            <a:pPr>
              <a:defRPr sz="900">
                <a:solidFill>
                  <a:srgbClr val="FFFFFF"/>
                </a:solidFill>
              </a:defRPr>
            </a:pPr>
            <a:r>
              <a:rPr sz="900">
                <a:solidFill>
                  <a:srgbClr val="FFFFFF"/>
                </a:solidFill>
              </a:rPr>
              <a:t>(what has to happen)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3389376" y="2359152"/>
            <a:ext cx="1414272" cy="43891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wrap="square">
            <a:normAutofit/>
          </a:bodyPr>
          <a:lstStyle/>
          <a:p>
            <a:pPr>
              <a:defRPr sz="900">
                <a:solidFill>
                  <a:srgbClr val="FFFFFF"/>
                </a:solidFill>
              </a:defRPr>
            </a:pPr>
            <a:r>
              <a:rPr sz="900">
                <a:solidFill>
                  <a:srgbClr val="FFFFFF"/>
                </a:solidFill>
              </a:rPr>
              <a:t>Column header: Who owns it now</a:t>
            </a:r>
          </a:p>
          <a:p>
            <a:pPr>
              <a:defRPr sz="900">
                <a:solidFill>
                  <a:srgbClr val="FFFFFF"/>
                </a:solidFill>
              </a:defRPr>
            </a:pPr>
            <a:r>
              <a:rPr sz="900">
                <a:solidFill>
                  <a:srgbClr val="FFFFFF"/>
                </a:solidFill>
              </a:rPr>
              <a:t>(traditional model)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5388864" y="2359152"/>
            <a:ext cx="1414272" cy="43891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wrap="square">
            <a:normAutofit/>
          </a:bodyPr>
          <a:lstStyle/>
          <a:p>
            <a:pPr>
              <a:defRPr sz="900">
                <a:solidFill>
                  <a:srgbClr val="FFFFFF"/>
                </a:solidFill>
              </a:defRPr>
            </a:pPr>
            <a:r>
              <a:rPr sz="900">
                <a:solidFill>
                  <a:srgbClr val="FFFFFF"/>
                </a:solidFill>
              </a:rPr>
              <a:t>Column header: Where it lives in the new model</a:t>
            </a:r>
          </a:p>
          <a:p>
            <a:pPr>
              <a:defRPr sz="900">
                <a:solidFill>
                  <a:srgbClr val="FFFFFF"/>
                </a:solidFill>
              </a:defRPr>
            </a:pPr>
            <a:r>
              <a:rPr sz="900">
                <a:solidFill>
                  <a:srgbClr val="FFFFFF"/>
                </a:solidFill>
              </a:rPr>
              <a:t>(role/owner)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7388352" y="2359152"/>
            <a:ext cx="1414272" cy="43891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wrap="square">
            <a:normAutofit/>
          </a:bodyPr>
          <a:lstStyle/>
          <a:p>
            <a:pPr>
              <a:defRPr sz="900">
                <a:solidFill>
                  <a:srgbClr val="FFFFFF"/>
                </a:solidFill>
              </a:defRPr>
            </a:pPr>
            <a:r>
              <a:rPr sz="900">
                <a:solidFill>
                  <a:srgbClr val="FFFFFF"/>
                </a:solidFill>
              </a:rPr>
              <a:t>Row 1 (left): Problem framing + stakeholder alignment (what are we solving, for whom?)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9387840" y="2359152"/>
            <a:ext cx="1414272" cy="43891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wrap="square">
            <a:normAutofit/>
          </a:bodyPr>
          <a:lstStyle/>
          <a:p>
            <a:pPr>
              <a:defRPr sz="900">
                <a:solidFill>
                  <a:srgbClr val="FFFFFF"/>
                </a:solidFill>
              </a:defRPr>
            </a:pPr>
            <a:r>
              <a:rPr sz="900">
                <a:solidFill>
                  <a:srgbClr val="FFFFFF"/>
                </a:solidFill>
              </a:rPr>
              <a:t>Row 1 (middle): BA / TPM</a:t>
            </a:r>
          </a:p>
          <a:p>
            <a:pPr>
              <a:defRPr sz="900">
                <a:solidFill>
                  <a:srgbClr val="FFFFFF"/>
                </a:solidFill>
              </a:defRPr>
            </a:pPr>
            <a:r>
              <a:rPr sz="900">
                <a:solidFill>
                  <a:srgbClr val="FFFFFF"/>
                </a:solidFill>
              </a:rPr>
              <a:t>(often via meetings &amp; docs)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1389888" y="3127248"/>
            <a:ext cx="1414272" cy="43891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wrap="square">
            <a:normAutofit/>
          </a:bodyPr>
          <a:lstStyle/>
          <a:p>
            <a:pPr>
              <a:defRPr sz="900">
                <a:solidFill>
                  <a:srgbClr val="FFFFFF"/>
                </a:solidFill>
              </a:defRPr>
            </a:pPr>
            <a:r>
              <a:rPr sz="900">
                <a:solidFill>
                  <a:srgbClr val="FFFFFF"/>
                </a:solidFill>
              </a:rPr>
              <a:t>Row 1 (right): Outcome Owner (Business) + BT/PO (in-pod)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389376" y="3127248"/>
            <a:ext cx="1414272" cy="43891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wrap="square">
            <a:normAutofit/>
          </a:bodyPr>
          <a:lstStyle/>
          <a:p>
            <a:pPr>
              <a:defRPr sz="900">
                <a:solidFill>
                  <a:srgbClr val="FFFFFF"/>
                </a:solidFill>
              </a:defRPr>
            </a:pPr>
            <a:r>
              <a:rPr sz="900">
                <a:solidFill>
                  <a:srgbClr val="FFFFFF"/>
                </a:solidFill>
              </a:rPr>
              <a:t>Row 2 (left): Backlog shaping (thin slices, acceptance criteria, “ready” work)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388864" y="3127248"/>
            <a:ext cx="1414272" cy="43891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wrap="square">
            <a:normAutofit/>
          </a:bodyPr>
          <a:lstStyle/>
          <a:p>
            <a:pPr>
              <a:defRPr sz="900">
                <a:solidFill>
                  <a:srgbClr val="FFFFFF"/>
                </a:solidFill>
              </a:defRPr>
            </a:pPr>
            <a:r>
              <a:rPr sz="900">
                <a:solidFill>
                  <a:srgbClr val="FFFFFF"/>
                </a:solidFill>
              </a:rPr>
              <a:t>Row 2 (middle): BA (stories) + TPM (planning)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7388352" y="3127248"/>
            <a:ext cx="1414272" cy="43891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wrap="square">
            <a:normAutofit/>
          </a:bodyPr>
          <a:lstStyle/>
          <a:p>
            <a:pPr>
              <a:defRPr sz="900">
                <a:solidFill>
                  <a:srgbClr val="FFFFFF"/>
                </a:solidFill>
              </a:defRPr>
            </a:pPr>
            <a:r>
              <a:rPr sz="900">
                <a:solidFill>
                  <a:srgbClr val="FFFFFF"/>
                </a:solidFill>
              </a:rPr>
              <a:t>Row 2 (right): BT/PO (in-pod)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9387840" y="3127248"/>
            <a:ext cx="1414272" cy="43891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wrap="square">
            <a:normAutofit/>
          </a:bodyPr>
          <a:lstStyle/>
          <a:p>
            <a:pPr>
              <a:defRPr sz="900">
                <a:solidFill>
                  <a:srgbClr val="FFFFFF"/>
                </a:solidFill>
              </a:defRPr>
            </a:pPr>
            <a:r>
              <a:rPr sz="900">
                <a:solidFill>
                  <a:srgbClr val="FFFFFF"/>
                </a:solidFill>
              </a:rPr>
              <a:t>Row 3 (left): Day-to-day delivery flow (WIP, sequencing, demos, retros, unblock)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1389888" y="3895343"/>
            <a:ext cx="1414272" cy="43891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wrap="square">
            <a:normAutofit/>
          </a:bodyPr>
          <a:lstStyle/>
          <a:p>
            <a:pPr>
              <a:defRPr sz="900">
                <a:solidFill>
                  <a:srgbClr val="FFFFFF"/>
                </a:solidFill>
              </a:defRPr>
            </a:pPr>
            <a:r>
              <a:rPr sz="900">
                <a:solidFill>
                  <a:srgbClr val="FFFFFF"/>
                </a:solidFill>
              </a:rPr>
              <a:t>Row 3 (right): Pod Lead (in-pod, hands-on flow)</a:t>
            </a:r>
          </a:p>
          <a:p>
            <a:pPr>
              <a:defRPr sz="900">
                <a:solidFill>
                  <a:srgbClr val="FFFFFF"/>
                </a:solidFill>
              </a:defRPr>
            </a:pPr>
            <a:r>
              <a:rPr sz="900">
                <a:solidFill>
                  <a:srgbClr val="FFFFFF"/>
                </a:solidFill>
              </a:rPr>
              <a:t>(Note: Pod Lead can be a senior BT or senior engineer.)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3389376" y="3895343"/>
            <a:ext cx="1414272" cy="43891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wrap="square">
            <a:normAutofit/>
          </a:bodyPr>
          <a:lstStyle/>
          <a:p>
            <a:pPr>
              <a:defRPr sz="900">
                <a:solidFill>
                  <a:srgbClr val="FFFFFF"/>
                </a:solidFill>
              </a:defRPr>
            </a:pPr>
            <a:r>
              <a:rPr sz="900">
                <a:solidFill>
                  <a:srgbClr val="FFFFFF"/>
                </a:solidFill>
              </a:rPr>
              <a:t>Row 3 (middle): TPM/Scrum Master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5388864" y="3895343"/>
            <a:ext cx="1414272" cy="43891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wrap="square">
            <a:normAutofit/>
          </a:bodyPr>
          <a:lstStyle/>
          <a:p>
            <a:pPr>
              <a:defRPr sz="900">
                <a:solidFill>
                  <a:srgbClr val="FFFFFF"/>
                </a:solidFill>
              </a:defRPr>
            </a:pPr>
            <a:r>
              <a:rPr sz="900">
                <a:solidFill>
                  <a:srgbClr val="FFFFFF"/>
                </a:solidFill>
              </a:rPr>
              <a:t>Callout (right): Key Principle:</a:t>
            </a:r>
          </a:p>
          <a:p>
            <a:pPr>
              <a:defRPr sz="900">
                <a:solidFill>
                  <a:srgbClr val="FFFFFF"/>
                </a:solidFill>
              </a:defRPr>
            </a:pPr>
            <a:r>
              <a:rPr sz="900">
                <a:solidFill>
                  <a:srgbClr val="FFFFFF"/>
                </a:solidFill>
              </a:rPr>
              <a:t>Single-pod work stays inside the pod.</a:t>
            </a:r>
          </a:p>
          <a:p>
            <a:pPr>
              <a:defRPr sz="900">
                <a:solidFill>
                  <a:srgbClr val="FFFFFF"/>
                </a:solidFill>
              </a:defRPr>
            </a:pPr>
            <a:r>
              <a:rPr sz="900">
                <a:solidFill>
                  <a:srgbClr val="FFFFFF"/>
                </a:solidFill>
              </a:rPr>
              <a:t>Multi-pod work uses lightweight portfolio coordination.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7388352" y="3895343"/>
            <a:ext cx="1414272" cy="43891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wrap="square">
            <a:normAutofit/>
          </a:bodyPr>
          <a:lstStyle/>
          <a:p>
            <a:pPr>
              <a:defRPr sz="900">
                <a:solidFill>
                  <a:srgbClr val="FFFFFF"/>
                </a:solidFill>
              </a:defRPr>
            </a:pPr>
            <a:r>
              <a:rPr sz="900">
                <a:solidFill>
                  <a:srgbClr val="FFFFFF"/>
                </a:solidFill>
              </a:rPr>
              <a:t>Row 4 (right): Portfolio Delivery Lead</a:t>
            </a:r>
          </a:p>
          <a:p>
            <a:pPr>
              <a:defRPr sz="900">
                <a:solidFill>
                  <a:srgbClr val="FFFFFF"/>
                </a:solidFill>
              </a:defRPr>
            </a:pPr>
            <a:r>
              <a:rPr sz="900">
                <a:solidFill>
                  <a:srgbClr val="FFFFFF"/>
                </a:solidFill>
              </a:rPr>
              <a:t>Exception—only when &gt;1 pod or hard dependencies</a:t>
            </a:r>
          </a:p>
          <a:p>
            <a:pPr>
              <a:defRPr sz="900">
                <a:solidFill>
                  <a:srgbClr val="FFFFFF"/>
                </a:solidFill>
              </a:defRPr>
            </a:pPr>
            <a:r>
              <a:rPr sz="900">
                <a:solidFill>
                  <a:srgbClr val="FFFFFF"/>
                </a:solidFill>
              </a:rPr>
              <a:t>(Not present for single-pod work.)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9387840" y="3895343"/>
            <a:ext cx="1414272" cy="43891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wrap="square">
            <a:normAutofit/>
          </a:bodyPr>
          <a:lstStyle/>
          <a:p>
            <a:pPr>
              <a:defRPr sz="900">
                <a:solidFill>
                  <a:srgbClr val="FFFFFF"/>
                </a:solidFill>
              </a:defRPr>
            </a:pPr>
            <a:r>
              <a:rPr sz="900">
                <a:solidFill>
                  <a:srgbClr val="FFFFFF"/>
                </a:solidFill>
              </a:rPr>
              <a:t>Row 4 (left): Cross-team dependencies + release coordination (multi-pod work)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1389888" y="4663440"/>
            <a:ext cx="1414272" cy="43891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wrap="square">
            <a:normAutofit/>
          </a:bodyPr>
          <a:lstStyle/>
          <a:p>
            <a:pPr>
              <a:defRPr sz="900">
                <a:solidFill>
                  <a:srgbClr val="FFFFFF"/>
                </a:solidFill>
              </a:defRPr>
            </a:pPr>
            <a:r>
              <a:rPr sz="900">
                <a:solidFill>
                  <a:srgbClr val="FFFFFF"/>
                </a:solidFill>
              </a:rPr>
              <a:t>Row 4 (middle): TPM / Program Management layer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3389376" y="4663440"/>
            <a:ext cx="1414272" cy="43891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wrap="square">
            <a:normAutofit/>
          </a:bodyPr>
          <a:lstStyle/>
          <a:p>
            <a:pPr>
              <a:defRPr sz="900">
                <a:solidFill>
                  <a:srgbClr val="FFFFFF"/>
                </a:solidFill>
              </a:defRPr>
            </a:pPr>
            <a:r>
              <a:rPr sz="900">
                <a:solidFill>
                  <a:srgbClr val="FFFFFF"/>
                </a:solidFill>
              </a:rPr>
              <a:t>Row 5 (left): Engineering quality, security, standards, architecture guardrails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5388864" y="4663440"/>
            <a:ext cx="1414272" cy="43891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wrap="square">
            <a:normAutofit/>
          </a:bodyPr>
          <a:lstStyle/>
          <a:p>
            <a:pPr>
              <a:defRPr sz="900">
                <a:solidFill>
                  <a:srgbClr val="FFFFFF"/>
                </a:solidFill>
              </a:defRPr>
            </a:pPr>
            <a:r>
              <a:rPr sz="900">
                <a:solidFill>
                  <a:srgbClr val="FFFFFF"/>
                </a:solidFill>
              </a:rPr>
              <a:t>Row 5 (right): Engineering Steward + automated checks</a:t>
            </a:r>
          </a:p>
          <a:p>
            <a:pPr>
              <a:defRPr sz="900">
                <a:solidFill>
                  <a:srgbClr val="FFFFFF"/>
                </a:solidFill>
              </a:defRPr>
            </a:pPr>
            <a:r>
              <a:rPr sz="900">
                <a:solidFill>
                  <a:srgbClr val="FFFFFF"/>
                </a:solidFill>
              </a:rPr>
              <a:t>(Examples: PR reviews, CI tests, security scans)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7388352" y="4663440"/>
            <a:ext cx="1414272" cy="43891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wrap="square">
            <a:normAutofit/>
          </a:bodyPr>
          <a:lstStyle/>
          <a:p>
            <a:pPr>
              <a:defRPr sz="900">
                <a:solidFill>
                  <a:srgbClr val="FFFFFF"/>
                </a:solidFill>
              </a:defRPr>
            </a:pPr>
            <a:r>
              <a:rPr sz="900">
                <a:solidFill>
                  <a:srgbClr val="FFFFFF"/>
                </a:solidFill>
              </a:rPr>
              <a:t>Row 5 (middle): Architects + QA + Engineering leadership (often via gates)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9387840" y="4663440"/>
            <a:ext cx="1414272" cy="43891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wrap="square">
            <a:normAutofit/>
          </a:bodyPr>
          <a:lstStyle/>
          <a:p>
            <a:pPr>
              <a:defRPr sz="900">
                <a:solidFill>
                  <a:srgbClr val="FFFFFF"/>
                </a:solidFill>
              </a:defRPr>
            </a:pPr>
            <a:r>
              <a:rPr sz="900">
                <a:solidFill>
                  <a:srgbClr val="FFFFFF"/>
                </a:solidFill>
              </a:rPr>
              <a:t>Row 6 (right): Outcome Owner (Business) + BT/PO (in-pod)</a:t>
            </a:r>
          </a:p>
          <a:p>
            <a:pPr>
              <a:defRPr sz="900">
                <a:solidFill>
                  <a:srgbClr val="FFFFFF"/>
                </a:solidFill>
              </a:defRPr>
            </a:pPr>
            <a:r>
              <a:rPr sz="900">
                <a:solidFill>
                  <a:srgbClr val="FFFFFF"/>
                </a:solidFill>
              </a:rPr>
              <a:t>(define measures + leading indicators)</a:t>
            </a:r>
          </a:p>
          <a:p>
            <a:pPr>
              <a:defRPr sz="900">
                <a:solidFill>
                  <a:srgbClr val="FFFFFF"/>
                </a:solidFill>
              </a:defRPr>
            </a:pPr>
            <a:r>
              <a:rPr sz="900">
                <a:solidFill>
                  <a:srgbClr val="FFFFFF"/>
                </a:solidFill>
              </a:rPr>
              <a:t>* Enablement support (instrumentation + dashboards)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1389888" y="5431536"/>
            <a:ext cx="1414272" cy="43891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wrap="square">
            <a:normAutofit/>
          </a:bodyPr>
          <a:lstStyle/>
          <a:p>
            <a:pPr>
              <a:defRPr sz="900">
                <a:solidFill>
                  <a:srgbClr val="FFFFFF"/>
                </a:solidFill>
              </a:defRPr>
            </a:pPr>
            <a:r>
              <a:rPr sz="900">
                <a:solidFill>
                  <a:srgbClr val="FFFFFF"/>
                </a:solidFill>
              </a:rPr>
              <a:t>Row 6 (left): Outcome measurement + adoption/engagement visibility (“are we delivering value?”)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3389376" y="5431536"/>
            <a:ext cx="1414272" cy="43891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wrap="square">
            <a:normAutofit/>
          </a:bodyPr>
          <a:lstStyle/>
          <a:p>
            <a:pPr>
              <a:defRPr sz="900">
                <a:solidFill>
                  <a:srgbClr val="FFFFFF"/>
                </a:solidFill>
              </a:defRPr>
            </a:pPr>
            <a:r>
              <a:rPr sz="900">
                <a:solidFill>
                  <a:srgbClr val="FFFFFF"/>
                </a:solidFill>
              </a:rPr>
              <a:t>Row 6 (middle): Often unclear / scattered / after-the-fact reporting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5388864" y="5431536"/>
            <a:ext cx="1414272" cy="43891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wrap="square">
            <a:normAutofit/>
          </a:bodyPr>
          <a:lstStyle/>
          <a:p>
            <a:pPr>
              <a:defRPr sz="900">
                <a:solidFill>
                  <a:srgbClr val="FFFFFF"/>
                </a:solidFill>
              </a:defRPr>
            </a:pPr>
            <a:r>
              <a:rPr sz="900">
                <a:solidFill>
                  <a:srgbClr val="FFFFFF"/>
                </a:solidFill>
              </a:rPr>
              <a:t>Bottom band segment 1: In-Pod (default):</a:t>
            </a:r>
          </a:p>
          <a:p>
            <a:pPr>
              <a:defRPr sz="900">
                <a:solidFill>
                  <a:srgbClr val="FFFFFF"/>
                </a:solidFill>
              </a:defRPr>
            </a:pPr>
            <a:r>
              <a:rPr sz="900">
                <a:solidFill>
                  <a:srgbClr val="FFFFFF"/>
                </a:solidFill>
              </a:rPr>
              <a:t>BT/PO + Pod Lead + Engineers + Eng Steward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7388352" y="5431536"/>
            <a:ext cx="1414272" cy="43891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wrap="square">
            <a:normAutofit/>
          </a:bodyPr>
          <a:lstStyle/>
          <a:p>
            <a:pPr>
              <a:defRPr sz="900">
                <a:solidFill>
                  <a:srgbClr val="FFFFFF"/>
                </a:solidFill>
              </a:defRPr>
            </a:pPr>
            <a:r>
              <a:rPr sz="900">
                <a:solidFill>
                  <a:srgbClr val="FFFFFF"/>
                </a:solidFill>
              </a:rPr>
              <a:t>Bottom band segment 2: Portfolio (only when needed):</a:t>
            </a:r>
          </a:p>
          <a:p>
            <a:pPr>
              <a:defRPr sz="900">
                <a:solidFill>
                  <a:srgbClr val="FFFFFF"/>
                </a:solidFill>
              </a:defRPr>
            </a:pPr>
            <a:r>
              <a:rPr sz="900">
                <a:solidFill>
                  <a:srgbClr val="FFFFFF"/>
                </a:solidFill>
              </a:rPr>
              <a:t>Portfolio Delivery Lead</a:t>
            </a:r>
          </a:p>
        </p:txBody>
      </p:sp>
      <p:sp>
        <p:nvSpPr>
          <p:cNvPr id="27" name="Rounded Rectangle 26"/>
          <p:cNvSpPr/>
          <p:nvPr/>
        </p:nvSpPr>
        <p:spPr>
          <a:xfrm>
            <a:off x="9387840" y="5431536"/>
            <a:ext cx="1414272" cy="43891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wrap="square">
            <a:normAutofit/>
          </a:bodyPr>
          <a:lstStyle/>
          <a:p>
            <a:pPr>
              <a:defRPr sz="900">
                <a:solidFill>
                  <a:srgbClr val="FFFFFF"/>
                </a:solidFill>
              </a:defRPr>
            </a:pPr>
            <a:r>
              <a:rPr sz="900">
                <a:solidFill>
                  <a:srgbClr val="FFFFFF"/>
                </a:solidFill>
              </a:rPr>
              <a:t>Bottom band segment 3: Business (always):</a:t>
            </a:r>
          </a:p>
          <a:p>
            <a:pPr>
              <a:defRPr sz="900">
                <a:solidFill>
                  <a:srgbClr val="FFFFFF"/>
                </a:solidFill>
              </a:defRPr>
            </a:pPr>
            <a:r>
              <a:rPr sz="900">
                <a:solidFill>
                  <a:srgbClr val="FFFFFF"/>
                </a:solidFill>
              </a:rPr>
              <a:t>Outcome Owner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rm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rPr>
                <a:solidFill>
                  <a:srgbClr val="FFFFFF"/>
                </a:solidFill>
              </a:rPr>
              <a:t>Rules of the Road: Decision Rights in the Matrix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1389888" y="2359152"/>
            <a:ext cx="1414272" cy="30861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wrap="square">
            <a:normAutofit/>
          </a:bodyPr>
          <a:lstStyle/>
          <a:p>
            <a:pPr>
              <a:defRPr sz="900">
                <a:solidFill>
                  <a:srgbClr val="FFFFFF"/>
                </a:solidFill>
              </a:defRPr>
            </a:pPr>
            <a:r>
              <a:rPr sz="900">
                <a:solidFill>
                  <a:srgbClr val="FFFFFF"/>
                </a:solidFill>
              </a:rPr>
              <a:t>The Business decides where we go. Engineering ensures the car is safe and fast. The Business Technologist drives.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3389376" y="2359152"/>
            <a:ext cx="1414272" cy="30861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wrap="square">
            <a:normAutofit/>
          </a:bodyPr>
          <a:lstStyle/>
          <a:p>
            <a:pPr>
              <a:defRPr sz="900">
                <a:solidFill>
                  <a:srgbClr val="FFFFFF"/>
                </a:solidFill>
              </a:defRPr>
            </a:pPr>
            <a:r>
              <a:rPr sz="900">
                <a:solidFill>
                  <a:srgbClr val="FFFFFF"/>
                </a:solidFill>
              </a:rPr>
              <a:t>Decision Category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5388864" y="2359152"/>
            <a:ext cx="1414272" cy="30861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wrap="square">
            <a:normAutofit/>
          </a:bodyPr>
          <a:lstStyle/>
          <a:p>
            <a:pPr>
              <a:defRPr sz="900">
                <a:solidFill>
                  <a:srgbClr val="FFFFFF"/>
                </a:solidFill>
              </a:defRPr>
            </a:pPr>
            <a:r>
              <a:rPr sz="900">
                <a:solidFill>
                  <a:srgbClr val="FFFFFF"/>
                </a:solidFill>
              </a:rPr>
              <a:t>Business Unit</a:t>
            </a:r>
          </a:p>
          <a:p>
            <a:pPr>
              <a:defRPr sz="900">
                <a:solidFill>
                  <a:srgbClr val="FFFFFF"/>
                </a:solidFill>
              </a:defRPr>
            </a:pPr>
            <a:r>
              <a:rPr sz="900">
                <a:solidFill>
                  <a:srgbClr val="FFFFFF"/>
                </a:solidFill>
              </a:rPr>
              <a:t>(The “What”)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7388352" y="2359152"/>
            <a:ext cx="1414272" cy="30861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wrap="square">
            <a:normAutofit/>
          </a:bodyPr>
          <a:lstStyle/>
          <a:p>
            <a:pPr>
              <a:defRPr sz="900">
                <a:solidFill>
                  <a:srgbClr val="FFFFFF"/>
                </a:solidFill>
              </a:defRPr>
            </a:pPr>
            <a:r>
              <a:rPr sz="900">
                <a:solidFill>
                  <a:srgbClr val="FFFFFF"/>
                </a:solidFill>
              </a:rPr>
              <a:t>Product / BT Vertical</a:t>
            </a:r>
          </a:p>
          <a:p>
            <a:pPr>
              <a:defRPr sz="900">
                <a:solidFill>
                  <a:srgbClr val="FFFFFF"/>
                </a:solidFill>
              </a:defRPr>
            </a:pPr>
            <a:r>
              <a:rPr sz="900">
                <a:solidFill>
                  <a:srgbClr val="FFFFFF"/>
                </a:solidFill>
              </a:rPr>
              <a:t>(The “Shape”)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9387840" y="2359152"/>
            <a:ext cx="1414272" cy="30861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wrap="square">
            <a:normAutofit/>
          </a:bodyPr>
          <a:lstStyle/>
          <a:p>
            <a:pPr>
              <a:defRPr sz="900">
                <a:solidFill>
                  <a:srgbClr val="FFFFFF"/>
                </a:solidFill>
              </a:defRPr>
            </a:pPr>
            <a:r>
              <a:rPr sz="900">
                <a:solidFill>
                  <a:srgbClr val="FFFFFF"/>
                </a:solidFill>
              </a:rPr>
              <a:t>Eng / Hub</a:t>
            </a:r>
          </a:p>
          <a:p>
            <a:pPr>
              <a:defRPr sz="900">
                <a:solidFill>
                  <a:srgbClr val="FFFFFF"/>
                </a:solidFill>
              </a:defRPr>
            </a:pPr>
            <a:r>
              <a:rPr sz="900">
                <a:solidFill>
                  <a:srgbClr val="FFFFFF"/>
                </a:solidFill>
              </a:rPr>
              <a:t>(The “How”)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1389888" y="2996946"/>
            <a:ext cx="1414272" cy="30861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wrap="square">
            <a:normAutofit/>
          </a:bodyPr>
          <a:lstStyle/>
          <a:p>
            <a:pPr>
              <a:defRPr sz="900">
                <a:solidFill>
                  <a:srgbClr val="FFFFFF"/>
                </a:solidFill>
              </a:defRPr>
            </a:pPr>
            <a:r>
              <a:rPr sz="900">
                <a:solidFill>
                  <a:srgbClr val="FFFFFF"/>
                </a:solidFill>
              </a:rPr>
              <a:t>Conflict Resolution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389376" y="2996946"/>
            <a:ext cx="1414272" cy="30861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wrap="square">
            <a:normAutofit/>
          </a:bodyPr>
          <a:lstStyle/>
          <a:p>
            <a:pPr>
              <a:defRPr sz="900">
                <a:solidFill>
                  <a:srgbClr val="FFFFFF"/>
                </a:solidFill>
              </a:defRPr>
            </a:pPr>
            <a:r>
              <a:rPr sz="900">
                <a:solidFill>
                  <a:srgbClr val="FFFFFF"/>
                </a:solidFill>
              </a:rPr>
              <a:t>Prioritization</a:t>
            </a:r>
          </a:p>
          <a:p>
            <a:pPr>
              <a:defRPr sz="900">
                <a:solidFill>
                  <a:srgbClr val="FFFFFF"/>
                </a:solidFill>
              </a:defRPr>
            </a:pPr>
            <a:r>
              <a:rPr sz="900">
                <a:solidFill>
                  <a:srgbClr val="FFFFFF"/>
                </a:solidFill>
              </a:rPr>
              <a:t>(Budget &amp; Value)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388864" y="2996946"/>
            <a:ext cx="1414272" cy="30861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wrap="square">
            <a:normAutofit/>
          </a:bodyPr>
          <a:lstStyle/>
          <a:p>
            <a:pPr>
              <a:defRPr sz="900">
                <a:solidFill>
                  <a:srgbClr val="FFFFFF"/>
                </a:solidFill>
              </a:defRPr>
            </a:pPr>
            <a:r>
              <a:rPr sz="900">
                <a:solidFill>
                  <a:srgbClr val="FFFFFF"/>
                </a:solidFill>
              </a:rPr>
              <a:t>OWNER</a:t>
            </a:r>
          </a:p>
          <a:p>
            <a:pPr>
              <a:defRPr sz="900">
                <a:solidFill>
                  <a:srgbClr val="FFFFFF"/>
                </a:solidFill>
              </a:defRPr>
            </a:pPr>
            <a:r>
              <a:rPr sz="900">
                <a:solidFill>
                  <a:srgbClr val="FFFFFF"/>
                </a:solidFill>
              </a:rPr>
              <a:t>Decides problem selection</a:t>
            </a:r>
          </a:p>
          <a:p>
            <a:pPr>
              <a:defRPr sz="900">
                <a:solidFill>
                  <a:srgbClr val="FFFFFF"/>
                </a:solidFill>
              </a:defRPr>
            </a:pPr>
            <a:r>
              <a:rPr sz="900">
                <a:solidFill>
                  <a:srgbClr val="FFFFFF"/>
                </a:solidFill>
              </a:rPr>
              <a:t>&amp; value targets.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7388352" y="2996946"/>
            <a:ext cx="1414272" cy="30861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wrap="square">
            <a:normAutofit/>
          </a:bodyPr>
          <a:lstStyle/>
          <a:p>
            <a:pPr>
              <a:defRPr sz="900">
                <a:solidFill>
                  <a:srgbClr val="FFFFFF"/>
                </a:solidFill>
              </a:defRPr>
            </a:pPr>
            <a:r>
              <a:rPr sz="900">
                <a:solidFill>
                  <a:srgbClr val="FFFFFF"/>
                </a:solidFill>
              </a:rPr>
              <a:t>CONSULTANT</a:t>
            </a:r>
          </a:p>
          <a:p>
            <a:pPr>
              <a:defRPr sz="900">
                <a:solidFill>
                  <a:srgbClr val="FFFFFF"/>
                </a:solidFill>
              </a:defRPr>
            </a:pPr>
            <a:r>
              <a:rPr sz="900">
                <a:solidFill>
                  <a:srgbClr val="FFFFFF"/>
                </a:solidFill>
              </a:rPr>
              <a:t>Advises on feasibility &amp;</a:t>
            </a:r>
          </a:p>
          <a:p>
            <a:pPr>
              <a:defRPr sz="900">
                <a:solidFill>
                  <a:srgbClr val="FFFFFF"/>
                </a:solidFill>
              </a:defRPr>
            </a:pPr>
            <a:r>
              <a:rPr sz="900">
                <a:solidFill>
                  <a:srgbClr val="FFFFFF"/>
                </a:solidFill>
              </a:rPr>
              <a:t>sequencing.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9387840" y="2996946"/>
            <a:ext cx="1414272" cy="30861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wrap="square">
            <a:normAutofit/>
          </a:bodyPr>
          <a:lstStyle/>
          <a:p>
            <a:pPr>
              <a:defRPr sz="900">
                <a:solidFill>
                  <a:srgbClr val="FFFFFF"/>
                </a:solidFill>
              </a:defRPr>
            </a:pPr>
            <a:r>
              <a:rPr sz="900">
                <a:solidFill>
                  <a:srgbClr val="FFFFFF"/>
                </a:solidFill>
              </a:rPr>
              <a:t>INFORMED</a:t>
            </a:r>
          </a:p>
          <a:p>
            <a:pPr>
              <a:defRPr sz="900">
                <a:solidFill>
                  <a:srgbClr val="FFFFFF"/>
                </a:solidFill>
              </a:defRPr>
            </a:pPr>
            <a:r>
              <a:rPr sz="900">
                <a:solidFill>
                  <a:srgbClr val="FFFFFF"/>
                </a:solidFill>
              </a:rPr>
              <a:t>Receives execution</a:t>
            </a:r>
          </a:p>
          <a:p>
            <a:pPr>
              <a:defRPr sz="900">
                <a:solidFill>
                  <a:srgbClr val="FFFFFF"/>
                </a:solidFill>
              </a:defRPr>
            </a:pPr>
            <a:r>
              <a:rPr sz="900">
                <a:solidFill>
                  <a:srgbClr val="FFFFFF"/>
                </a:solidFill>
              </a:rPr>
              <a:t>timelines.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1389888" y="3634740"/>
            <a:ext cx="1414272" cy="30861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wrap="square">
            <a:normAutofit/>
          </a:bodyPr>
          <a:lstStyle/>
          <a:p>
            <a:pPr>
              <a:defRPr sz="900">
                <a:solidFill>
                  <a:srgbClr val="FFFFFF"/>
                </a:solidFill>
              </a:defRPr>
            </a:pPr>
            <a:r>
              <a:rPr sz="900">
                <a:solidFill>
                  <a:srgbClr val="FFFFFF"/>
                </a:solidFill>
              </a:rPr>
              <a:t>Business GM</a:t>
            </a:r>
          </a:p>
          <a:p>
            <a:pPr>
              <a:defRPr sz="900">
                <a:solidFill>
                  <a:srgbClr val="FFFFFF"/>
                </a:solidFill>
              </a:defRPr>
            </a:pPr>
            <a:r>
              <a:rPr sz="900">
                <a:solidFill>
                  <a:srgbClr val="FFFFFF"/>
                </a:solidFill>
              </a:rPr>
              <a:t>(Budget holder wins</a:t>
            </a:r>
          </a:p>
          <a:p>
            <a:pPr>
              <a:defRPr sz="900">
                <a:solidFill>
                  <a:srgbClr val="FFFFFF"/>
                </a:solidFill>
              </a:defRPr>
            </a:pPr>
            <a:r>
              <a:rPr sz="900">
                <a:solidFill>
                  <a:srgbClr val="FFFFFF"/>
                </a:solidFill>
              </a:rPr>
              <a:t>on “What”)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3389376" y="3634740"/>
            <a:ext cx="1414272" cy="30861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wrap="square">
            <a:normAutofit/>
          </a:bodyPr>
          <a:lstStyle/>
          <a:p>
            <a:pPr>
              <a:defRPr sz="900">
                <a:solidFill>
                  <a:srgbClr val="FFFFFF"/>
                </a:solidFill>
              </a:defRPr>
            </a:pPr>
            <a:r>
              <a:rPr sz="900">
                <a:solidFill>
                  <a:srgbClr val="FFFFFF"/>
                </a:solidFill>
              </a:rPr>
              <a:t>Solution Design</a:t>
            </a:r>
          </a:p>
          <a:p>
            <a:pPr>
              <a:defRPr sz="900">
                <a:solidFill>
                  <a:srgbClr val="FFFFFF"/>
                </a:solidFill>
              </a:defRPr>
            </a:pPr>
            <a:r>
              <a:rPr sz="900">
                <a:solidFill>
                  <a:srgbClr val="FFFFFF"/>
                </a:solidFill>
              </a:rPr>
              <a:t>(Workflow &amp; UX)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5388864" y="3634740"/>
            <a:ext cx="1414272" cy="30861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wrap="square">
            <a:normAutofit/>
          </a:bodyPr>
          <a:lstStyle/>
          <a:p>
            <a:pPr>
              <a:defRPr sz="900">
                <a:solidFill>
                  <a:srgbClr val="FFFFFF"/>
                </a:solidFill>
              </a:defRPr>
            </a:pPr>
            <a:r>
              <a:rPr sz="900">
                <a:solidFill>
                  <a:srgbClr val="FFFFFF"/>
                </a:solidFill>
              </a:rPr>
              <a:t>CONSULTANT</a:t>
            </a:r>
          </a:p>
          <a:p>
            <a:pPr>
              <a:defRPr sz="900">
                <a:solidFill>
                  <a:srgbClr val="FFFFFF"/>
                </a:solidFill>
              </a:defRPr>
            </a:pPr>
            <a:r>
              <a:rPr sz="900">
                <a:solidFill>
                  <a:srgbClr val="FFFFFF"/>
                </a:solidFill>
              </a:rPr>
              <a:t>Validates user</a:t>
            </a:r>
          </a:p>
          <a:p>
            <a:pPr>
              <a:defRPr sz="900">
                <a:solidFill>
                  <a:srgbClr val="FFFFFF"/>
                </a:solidFill>
              </a:defRPr>
            </a:pPr>
            <a:r>
              <a:rPr sz="900">
                <a:solidFill>
                  <a:srgbClr val="FFFFFF"/>
                </a:solidFill>
              </a:rPr>
              <a:t>needs/adoption.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7388352" y="3634740"/>
            <a:ext cx="1414272" cy="30861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wrap="square">
            <a:normAutofit/>
          </a:bodyPr>
          <a:lstStyle/>
          <a:p>
            <a:pPr>
              <a:defRPr sz="900">
                <a:solidFill>
                  <a:srgbClr val="FFFFFF"/>
                </a:solidFill>
              </a:defRPr>
            </a:pPr>
            <a:r>
              <a:rPr sz="900">
                <a:solidFill>
                  <a:srgbClr val="FFFFFF"/>
                </a:solidFill>
              </a:rPr>
              <a:t>OWNER</a:t>
            </a:r>
          </a:p>
          <a:p>
            <a:pPr>
              <a:defRPr sz="900">
                <a:solidFill>
                  <a:srgbClr val="FFFFFF"/>
                </a:solidFill>
              </a:defRPr>
            </a:pPr>
            <a:r>
              <a:rPr sz="900">
                <a:solidFill>
                  <a:srgbClr val="FFFFFF"/>
                </a:solidFill>
              </a:rPr>
              <a:t>Defines workflow, logic,</a:t>
            </a:r>
          </a:p>
          <a:p>
            <a:pPr>
              <a:defRPr sz="900">
                <a:solidFill>
                  <a:srgbClr val="FFFFFF"/>
                </a:solidFill>
              </a:defRPr>
            </a:pPr>
            <a:r>
              <a:rPr sz="900">
                <a:solidFill>
                  <a:srgbClr val="FFFFFF"/>
                </a:solidFill>
              </a:rPr>
              <a:t>&amp; UI.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9387840" y="3634740"/>
            <a:ext cx="1414272" cy="30861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wrap="square">
            <a:normAutofit/>
          </a:bodyPr>
          <a:lstStyle/>
          <a:p>
            <a:pPr>
              <a:defRPr sz="900">
                <a:solidFill>
                  <a:srgbClr val="FFFFFF"/>
                </a:solidFill>
              </a:defRPr>
            </a:pPr>
            <a:r>
              <a:rPr sz="900">
                <a:solidFill>
                  <a:srgbClr val="FFFFFF"/>
                </a:solidFill>
              </a:rPr>
              <a:t>APPROVER</a:t>
            </a:r>
          </a:p>
          <a:p>
            <a:pPr>
              <a:defRPr sz="900">
                <a:solidFill>
                  <a:srgbClr val="FFFFFF"/>
                </a:solidFill>
              </a:defRPr>
            </a:pPr>
            <a:r>
              <a:rPr sz="900">
                <a:solidFill>
                  <a:srgbClr val="FFFFFF"/>
                </a:solidFill>
              </a:rPr>
              <a:t>Vetoes only if security</a:t>
            </a:r>
          </a:p>
          <a:p>
            <a:pPr>
              <a:defRPr sz="900">
                <a:solidFill>
                  <a:srgbClr val="FFFFFF"/>
                </a:solidFill>
              </a:defRPr>
            </a:pPr>
            <a:r>
              <a:rPr sz="900">
                <a:solidFill>
                  <a:srgbClr val="FFFFFF"/>
                </a:solidFill>
              </a:rPr>
              <a:t>standards violated.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1389888" y="4272534"/>
            <a:ext cx="1414272" cy="30861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wrap="square">
            <a:normAutofit/>
          </a:bodyPr>
          <a:lstStyle/>
          <a:p>
            <a:pPr>
              <a:defRPr sz="900">
                <a:solidFill>
                  <a:srgbClr val="FFFFFF"/>
                </a:solidFill>
              </a:defRPr>
            </a:pPr>
            <a:r>
              <a:rPr sz="900">
                <a:solidFill>
                  <a:srgbClr val="FFFFFF"/>
                </a:solidFill>
              </a:rPr>
              <a:t>Product Lead</a:t>
            </a:r>
          </a:p>
          <a:p>
            <a:pPr>
              <a:defRPr sz="900">
                <a:solidFill>
                  <a:srgbClr val="FFFFFF"/>
                </a:solidFill>
              </a:defRPr>
            </a:pPr>
            <a:r>
              <a:rPr sz="900">
                <a:solidFill>
                  <a:srgbClr val="FFFFFF"/>
                </a:solidFill>
              </a:rPr>
              <a:t>(Balances user need</a:t>
            </a:r>
          </a:p>
          <a:p>
            <a:pPr>
              <a:defRPr sz="900">
                <a:solidFill>
                  <a:srgbClr val="FFFFFF"/>
                </a:solidFill>
              </a:defRPr>
            </a:pPr>
            <a:r>
              <a:rPr sz="900">
                <a:solidFill>
                  <a:srgbClr val="FFFFFF"/>
                </a:solidFill>
              </a:rPr>
              <a:t>vs. constraints)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3389376" y="4272534"/>
            <a:ext cx="1414272" cy="30861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wrap="square">
            <a:normAutofit/>
          </a:bodyPr>
          <a:lstStyle/>
          <a:p>
            <a:pPr>
              <a:defRPr sz="900">
                <a:solidFill>
                  <a:srgbClr val="FFFFFF"/>
                </a:solidFill>
              </a:defRPr>
            </a:pPr>
            <a:r>
              <a:rPr sz="900">
                <a:solidFill>
                  <a:srgbClr val="FFFFFF"/>
                </a:solidFill>
              </a:rPr>
              <a:t>Architecture &amp; Stack</a:t>
            </a:r>
          </a:p>
          <a:p>
            <a:pPr>
              <a:defRPr sz="900">
                <a:solidFill>
                  <a:srgbClr val="FFFFFF"/>
                </a:solidFill>
              </a:defRPr>
            </a:pPr>
            <a:r>
              <a:rPr sz="900">
                <a:solidFill>
                  <a:srgbClr val="FFFFFF"/>
                </a:solidFill>
              </a:rPr>
              <a:t>(Security &amp; Scale)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5388864" y="4272534"/>
            <a:ext cx="1414272" cy="30861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wrap="square">
            <a:normAutofit/>
          </a:bodyPr>
          <a:lstStyle/>
          <a:p>
            <a:pPr>
              <a:defRPr sz="900">
                <a:solidFill>
                  <a:srgbClr val="FFFFFF"/>
                </a:solidFill>
              </a:defRPr>
            </a:pPr>
            <a:r>
              <a:rPr sz="900">
                <a:solidFill>
                  <a:srgbClr val="FFFFFF"/>
                </a:solidFill>
              </a:rPr>
              <a:t>INFORMED</a:t>
            </a:r>
          </a:p>
          <a:p>
            <a:pPr>
              <a:defRPr sz="900">
                <a:solidFill>
                  <a:srgbClr val="FFFFFF"/>
                </a:solidFill>
              </a:defRPr>
            </a:pPr>
            <a:r>
              <a:rPr sz="900">
                <a:solidFill>
                  <a:srgbClr val="FFFFFF"/>
                </a:solidFill>
              </a:rPr>
              <a:t>Uses the output.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7388352" y="4272534"/>
            <a:ext cx="1414272" cy="30861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wrap="square">
            <a:normAutofit/>
          </a:bodyPr>
          <a:lstStyle/>
          <a:p>
            <a:pPr>
              <a:defRPr sz="900">
                <a:solidFill>
                  <a:srgbClr val="FFFFFF"/>
                </a:solidFill>
              </a:defRPr>
            </a:pPr>
            <a:r>
              <a:rPr sz="900">
                <a:solidFill>
                  <a:srgbClr val="FFFFFF"/>
                </a:solidFill>
              </a:rPr>
              <a:t>CONSULTANT</a:t>
            </a:r>
          </a:p>
          <a:p>
            <a:pPr>
              <a:defRPr sz="900">
                <a:solidFill>
                  <a:srgbClr val="FFFFFF"/>
                </a:solidFill>
              </a:defRPr>
            </a:pPr>
            <a:r>
              <a:rPr sz="900">
                <a:solidFill>
                  <a:srgbClr val="FFFFFF"/>
                </a:solidFill>
              </a:rPr>
              <a:t>Requests tools/data</a:t>
            </a:r>
          </a:p>
          <a:p>
            <a:pPr>
              <a:defRPr sz="900">
                <a:solidFill>
                  <a:srgbClr val="FFFFFF"/>
                </a:solidFill>
              </a:defRPr>
            </a:pPr>
            <a:r>
              <a:rPr sz="900">
                <a:solidFill>
                  <a:srgbClr val="FFFFFF"/>
                </a:solidFill>
              </a:rPr>
              <a:t>access.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9387840" y="4272534"/>
            <a:ext cx="1414272" cy="30861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wrap="square">
            <a:normAutofit/>
          </a:bodyPr>
          <a:lstStyle/>
          <a:p>
            <a:pPr>
              <a:defRPr sz="900">
                <a:solidFill>
                  <a:srgbClr val="FFFFFF"/>
                </a:solidFill>
              </a:defRPr>
            </a:pPr>
            <a:r>
              <a:rPr sz="900">
                <a:solidFill>
                  <a:srgbClr val="FFFFFF"/>
                </a:solidFill>
              </a:rPr>
              <a:t>OWNER</a:t>
            </a:r>
          </a:p>
          <a:p>
            <a:pPr>
              <a:defRPr sz="900">
                <a:solidFill>
                  <a:srgbClr val="FFFFFF"/>
                </a:solidFill>
              </a:defRPr>
            </a:pPr>
            <a:r>
              <a:rPr sz="900">
                <a:solidFill>
                  <a:srgbClr val="FFFFFF"/>
                </a:solidFill>
              </a:rPr>
              <a:t>Mandates “Golden Paths”</a:t>
            </a:r>
          </a:p>
          <a:p>
            <a:pPr>
              <a:defRPr sz="900">
                <a:solidFill>
                  <a:srgbClr val="FFFFFF"/>
                </a:solidFill>
              </a:defRPr>
            </a:pPr>
            <a:r>
              <a:rPr sz="900">
                <a:solidFill>
                  <a:srgbClr val="FFFFFF"/>
                </a:solidFill>
              </a:rPr>
              <a:t>&amp; security standards.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1389888" y="4910328"/>
            <a:ext cx="1414272" cy="30861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wrap="square">
            <a:normAutofit/>
          </a:bodyPr>
          <a:lstStyle/>
          <a:p>
            <a:pPr>
              <a:defRPr sz="900">
                <a:solidFill>
                  <a:srgbClr val="FFFFFF"/>
                </a:solidFill>
              </a:defRPr>
            </a:pPr>
            <a:r>
              <a:rPr sz="900">
                <a:solidFill>
                  <a:srgbClr val="FFFFFF"/>
                </a:solidFill>
              </a:rPr>
              <a:t>Eng/Hub Lead</a:t>
            </a:r>
          </a:p>
          <a:p>
            <a:pPr>
              <a:defRPr sz="900">
                <a:solidFill>
                  <a:srgbClr val="FFFFFF"/>
                </a:solidFill>
              </a:defRPr>
            </a:pPr>
            <a:r>
              <a:rPr sz="900">
                <a:solidFill>
                  <a:srgbClr val="FFFFFF"/>
                </a:solidFill>
              </a:rPr>
              <a:t>(Standardization wins</a:t>
            </a:r>
          </a:p>
          <a:p>
            <a:pPr>
              <a:defRPr sz="900">
                <a:solidFill>
                  <a:srgbClr val="FFFFFF"/>
                </a:solidFill>
              </a:defRPr>
            </a:pPr>
            <a:r>
              <a:rPr sz="900">
                <a:solidFill>
                  <a:srgbClr val="FFFFFF"/>
                </a:solidFill>
              </a:rPr>
              <a:t>on “How”)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3389376" y="4910328"/>
            <a:ext cx="1414272" cy="30861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wrap="square">
            <a:normAutofit/>
          </a:bodyPr>
          <a:lstStyle/>
          <a:p>
            <a:pPr>
              <a:defRPr sz="900">
                <a:solidFill>
                  <a:srgbClr val="FFFFFF"/>
                </a:solidFill>
              </a:defRPr>
            </a:pPr>
            <a:r>
              <a:rPr sz="900">
                <a:solidFill>
                  <a:srgbClr val="FFFFFF"/>
                </a:solidFill>
              </a:rPr>
              <a:t>Staffing &amp; Career</a:t>
            </a:r>
          </a:p>
          <a:p>
            <a:pPr>
              <a:defRPr sz="900">
                <a:solidFill>
                  <a:srgbClr val="FFFFFF"/>
                </a:solidFill>
              </a:defRPr>
            </a:pPr>
            <a:r>
              <a:rPr sz="900">
                <a:solidFill>
                  <a:srgbClr val="FFFFFF"/>
                </a:solidFill>
              </a:rPr>
              <a:t>(Hiring &amp; Promo)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5388864" y="4910328"/>
            <a:ext cx="1414272" cy="30861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wrap="square">
            <a:normAutofit/>
          </a:bodyPr>
          <a:lstStyle/>
          <a:p>
            <a:pPr>
              <a:defRPr sz="900">
                <a:solidFill>
                  <a:srgbClr val="FFFFFF"/>
                </a:solidFill>
              </a:defRPr>
            </a:pPr>
            <a:r>
              <a:rPr sz="900">
                <a:solidFill>
                  <a:srgbClr val="FFFFFF"/>
                </a:solidFill>
              </a:rPr>
              <a:t>INPUT</a:t>
            </a:r>
          </a:p>
          <a:p>
            <a:pPr>
              <a:defRPr sz="900">
                <a:solidFill>
                  <a:srgbClr val="FFFFFF"/>
                </a:solidFill>
              </a:defRPr>
            </a:pPr>
            <a:r>
              <a:rPr sz="900">
                <a:solidFill>
                  <a:srgbClr val="FFFFFF"/>
                </a:solidFill>
              </a:rPr>
              <a:t>Provides feedback on</a:t>
            </a:r>
          </a:p>
          <a:p>
            <a:pPr>
              <a:defRPr sz="900">
                <a:solidFill>
                  <a:srgbClr val="FFFFFF"/>
                </a:solidFill>
              </a:defRPr>
            </a:pPr>
            <a:r>
              <a:rPr sz="900">
                <a:solidFill>
                  <a:srgbClr val="FFFFFF"/>
                </a:solidFill>
              </a:rPr>
              <a:t>outcomes.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7388352" y="4910328"/>
            <a:ext cx="1414272" cy="30861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wrap="square">
            <a:normAutofit/>
          </a:bodyPr>
          <a:lstStyle/>
          <a:p>
            <a:pPr>
              <a:defRPr sz="900">
                <a:solidFill>
                  <a:srgbClr val="FFFFFF"/>
                </a:solidFill>
              </a:defRPr>
            </a:pPr>
            <a:r>
              <a:rPr sz="900">
                <a:solidFill>
                  <a:srgbClr val="FFFFFF"/>
                </a:solidFill>
              </a:rPr>
              <a:t>OWNER</a:t>
            </a:r>
          </a:p>
          <a:p>
            <a:pPr>
              <a:defRPr sz="900">
                <a:solidFill>
                  <a:srgbClr val="FFFFFF"/>
                </a:solidFill>
              </a:defRPr>
            </a:pPr>
            <a:r>
              <a:rPr sz="900">
                <a:solidFill>
                  <a:srgbClr val="FFFFFF"/>
                </a:solidFill>
              </a:rPr>
              <a:t>Hiring, firing, promo, &amp;</a:t>
            </a:r>
          </a:p>
          <a:p>
            <a:pPr>
              <a:defRPr sz="900">
                <a:solidFill>
                  <a:srgbClr val="FFFFFF"/>
                </a:solidFill>
              </a:defRPr>
            </a:pPr>
            <a:r>
              <a:rPr sz="900">
                <a:solidFill>
                  <a:srgbClr val="FFFFFF"/>
                </a:solidFill>
              </a:rPr>
              <a:t>standards (Hardline).</a:t>
            </a:r>
          </a:p>
        </p:txBody>
      </p:sp>
      <p:sp>
        <p:nvSpPr>
          <p:cNvPr id="27" name="Rounded Rectangle 26"/>
          <p:cNvSpPr/>
          <p:nvPr/>
        </p:nvSpPr>
        <p:spPr>
          <a:xfrm>
            <a:off x="9387840" y="4910328"/>
            <a:ext cx="1414272" cy="30861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wrap="square">
            <a:normAutofit/>
          </a:bodyPr>
          <a:lstStyle/>
          <a:p>
            <a:pPr>
              <a:defRPr sz="900">
                <a:solidFill>
                  <a:srgbClr val="FFFFFF"/>
                </a:solidFill>
              </a:defRPr>
            </a:pPr>
            <a:r>
              <a:rPr sz="900">
                <a:solidFill>
                  <a:srgbClr val="FFFFFF"/>
                </a:solidFill>
              </a:rPr>
              <a:t>PEER REVIEW</a:t>
            </a:r>
          </a:p>
          <a:p>
            <a:pPr>
              <a:defRPr sz="900">
                <a:solidFill>
                  <a:srgbClr val="FFFFFF"/>
                </a:solidFill>
              </a:defRPr>
            </a:pPr>
            <a:r>
              <a:rPr sz="900">
                <a:solidFill>
                  <a:srgbClr val="FFFFFF"/>
                </a:solidFill>
              </a:rPr>
              <a:t>Technical assessment.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1389888" y="5548122"/>
            <a:ext cx="1414272" cy="30861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wrap="square">
            <a:normAutofit/>
          </a:bodyPr>
          <a:lstStyle/>
          <a:p>
            <a:pPr>
              <a:defRPr sz="900">
                <a:solidFill>
                  <a:srgbClr val="FFFFFF"/>
                </a:solidFill>
              </a:defRPr>
            </a:pPr>
            <a:r>
              <a:rPr sz="900">
                <a:solidFill>
                  <a:srgbClr val="FFFFFF"/>
                </a:solidFill>
              </a:rPr>
              <a:t>Vertical Lead</a:t>
            </a:r>
          </a:p>
          <a:p>
            <a:pPr>
              <a:defRPr sz="900">
                <a:solidFill>
                  <a:srgbClr val="FFFFFF"/>
                </a:solidFill>
              </a:defRPr>
            </a:pPr>
            <a:r>
              <a:rPr sz="900">
                <a:solidFill>
                  <a:srgbClr val="FFFFFF"/>
                </a:solidFill>
              </a:rPr>
              <a:t>(Talent bar is protected</a:t>
            </a:r>
          </a:p>
          <a:p>
            <a:pPr>
              <a:defRPr sz="900">
                <a:solidFill>
                  <a:srgbClr val="FFFFFF"/>
                </a:solidFill>
              </a:defRPr>
            </a:pPr>
            <a:r>
              <a:rPr sz="900">
                <a:solidFill>
                  <a:srgbClr val="FFFFFF"/>
                </a:solidFill>
              </a:rPr>
              <a:t>by function).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rm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rPr>
                <a:solidFill>
                  <a:srgbClr val="FFFFFF"/>
                </a:solidFill>
              </a:rPr>
              <a:t>The BT Vertical as a Talent Marketplace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1389888" y="2359152"/>
            <a:ext cx="2743200" cy="63093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wrap="square">
            <a:normAutofit/>
          </a:bodyPr>
          <a:lstStyle/>
          <a:p>
            <a:pPr>
              <a:defRPr sz="900">
                <a:solidFill>
                  <a:srgbClr val="FFFFFF"/>
                </a:solidFill>
              </a:defRPr>
            </a:pPr>
            <a:r>
              <a:rPr sz="900">
                <a:solidFill>
                  <a:srgbClr val="FFFFFF"/>
                </a:solidFill>
              </a:rPr>
              <a:t>Left panel 1 (green header)</a:t>
            </a:r>
          </a:p>
          <a:p>
            <a:pPr>
              <a:defRPr sz="900">
                <a:solidFill>
                  <a:srgbClr val="FFFFFF"/>
                </a:solidFill>
              </a:defRPr>
            </a:pPr>
            <a:r>
              <a:rPr sz="900">
                <a:solidFill>
                  <a:srgbClr val="FFFFFF"/>
                </a:solidFill>
              </a:rPr>
              <a:t>What Business Units KEEP</a:t>
            </a:r>
          </a:p>
          <a:p>
            <a:pPr>
              <a:defRPr sz="900">
                <a:solidFill>
                  <a:srgbClr val="FFFFFF"/>
                </a:solidFill>
              </a:defRPr>
            </a:pPr>
            <a:r>
              <a:rPr sz="900">
                <a:solidFill>
                  <a:srgbClr val="FFFFFF"/>
                </a:solidFill>
              </a:rPr>
              <a:t>› Own the backlog &amp; priorities (“the What / Where”)</a:t>
            </a:r>
          </a:p>
          <a:p>
            <a:pPr>
              <a:defRPr sz="900">
                <a:solidFill>
                  <a:srgbClr val="FFFFFF"/>
                </a:solidFill>
              </a:defRPr>
            </a:pPr>
            <a:r>
              <a:rPr sz="900">
                <a:solidFill>
                  <a:srgbClr val="FFFFFF"/>
                </a:solidFill>
              </a:rPr>
              <a:t>› Define success metrics and accept work</a:t>
            </a:r>
          </a:p>
          <a:p>
            <a:pPr>
              <a:defRPr sz="900">
                <a:solidFill>
                  <a:srgbClr val="FFFFFF"/>
                </a:solidFill>
              </a:defRPr>
            </a:pPr>
            <a:r>
              <a:rPr sz="900">
                <a:solidFill>
                  <a:srgbClr val="FFFFFF"/>
                </a:solidFill>
              </a:rPr>
              <a:t>› Fund capacity (no ticket queue)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4718304" y="2359152"/>
            <a:ext cx="2743200" cy="63093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wrap="square">
            <a:normAutofit/>
          </a:bodyPr>
          <a:lstStyle/>
          <a:p>
            <a:pPr>
              <a:defRPr sz="900">
                <a:solidFill>
                  <a:srgbClr val="FFFFFF"/>
                </a:solidFill>
              </a:defRPr>
            </a:pPr>
            <a:r>
              <a:rPr sz="900">
                <a:solidFill>
                  <a:srgbClr val="FFFFFF"/>
                </a:solidFill>
              </a:rPr>
              <a:t>BU A</a:t>
            </a:r>
          </a:p>
          <a:p>
            <a:pPr>
              <a:defRPr sz="900">
                <a:solidFill>
                  <a:srgbClr val="FFFFFF"/>
                </a:solidFill>
              </a:defRPr>
            </a:pPr>
            <a:r>
              <a:rPr sz="900">
                <a:solidFill>
                  <a:srgbClr val="FFFFFF"/>
                </a:solidFill>
              </a:rPr>
              <a:t>BT Lead | Analytics Engineer</a:t>
            </a:r>
          </a:p>
          <a:p>
            <a:pPr>
              <a:defRPr sz="900">
                <a:solidFill>
                  <a:srgbClr val="FFFFFF"/>
                </a:solidFill>
              </a:defRPr>
            </a:pPr>
            <a:r>
              <a:rPr sz="900">
                <a:solidFill>
                  <a:srgbClr val="FFFFFF"/>
                </a:solidFill>
              </a:rPr>
              <a:t>Engineer(s) | Domain SME</a:t>
            </a:r>
          </a:p>
          <a:p>
            <a:pPr>
              <a:defRPr sz="900">
                <a:solidFill>
                  <a:srgbClr val="FFFFFF"/>
                </a:solidFill>
              </a:defRPr>
            </a:pPr>
            <a:r>
              <a:rPr sz="900">
                <a:solidFill>
                  <a:srgbClr val="FFFFFF"/>
                </a:solidFill>
              </a:rPr>
              <a:t>Embedded delivery team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8046720" y="2359152"/>
            <a:ext cx="2743200" cy="63093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wrap="square">
            <a:normAutofit/>
          </a:bodyPr>
          <a:lstStyle/>
          <a:p>
            <a:pPr>
              <a:defRPr sz="900">
                <a:solidFill>
                  <a:srgbClr val="FFFFFF"/>
                </a:solidFill>
              </a:defRPr>
            </a:pPr>
            <a:r>
              <a:rPr sz="900">
                <a:solidFill>
                  <a:srgbClr val="FFFFFF"/>
                </a:solidFill>
              </a:rPr>
              <a:t>BU B</a:t>
            </a:r>
          </a:p>
          <a:p>
            <a:pPr>
              <a:defRPr sz="900">
                <a:solidFill>
                  <a:srgbClr val="FFFFFF"/>
                </a:solidFill>
              </a:defRPr>
            </a:pPr>
            <a:r>
              <a:rPr sz="900">
                <a:solidFill>
                  <a:srgbClr val="FFFFFF"/>
                </a:solidFill>
              </a:rPr>
              <a:t>BT Lead | Analytics Engineer</a:t>
            </a:r>
          </a:p>
          <a:p>
            <a:pPr>
              <a:defRPr sz="900">
                <a:solidFill>
                  <a:srgbClr val="FFFFFF"/>
                </a:solidFill>
              </a:defRPr>
            </a:pPr>
            <a:r>
              <a:rPr sz="900">
                <a:solidFill>
                  <a:srgbClr val="FFFFFF"/>
                </a:solidFill>
              </a:rPr>
              <a:t>Engineer(s) | Domain SME</a:t>
            </a:r>
          </a:p>
          <a:p>
            <a:pPr>
              <a:defRPr sz="900">
                <a:solidFill>
                  <a:srgbClr val="FFFFFF"/>
                </a:solidFill>
              </a:defRPr>
            </a:pPr>
            <a:r>
              <a:rPr sz="900">
                <a:solidFill>
                  <a:srgbClr val="FFFFFF"/>
                </a:solidFill>
              </a:rPr>
              <a:t>Embedded delivery team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1389888" y="3319272"/>
            <a:ext cx="2743200" cy="63093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wrap="square">
            <a:normAutofit/>
          </a:bodyPr>
          <a:lstStyle/>
          <a:p>
            <a:pPr>
              <a:defRPr sz="900">
                <a:solidFill>
                  <a:srgbClr val="FFFFFF"/>
                </a:solidFill>
              </a:defRPr>
            </a:pPr>
            <a:r>
              <a:rPr sz="900">
                <a:solidFill>
                  <a:srgbClr val="FFFFFF"/>
                </a:solidFill>
              </a:rPr>
              <a:t>BU C</a:t>
            </a:r>
          </a:p>
          <a:p>
            <a:pPr>
              <a:defRPr sz="900">
                <a:solidFill>
                  <a:srgbClr val="FFFFFF"/>
                </a:solidFill>
              </a:defRPr>
            </a:pPr>
            <a:r>
              <a:rPr sz="900">
                <a:solidFill>
                  <a:srgbClr val="FFFFFF"/>
                </a:solidFill>
              </a:rPr>
              <a:t>BT Lead | Analytics Engineer</a:t>
            </a:r>
          </a:p>
          <a:p>
            <a:pPr>
              <a:defRPr sz="900">
                <a:solidFill>
                  <a:srgbClr val="FFFFFF"/>
                </a:solidFill>
              </a:defRPr>
            </a:pPr>
            <a:r>
              <a:rPr sz="900">
                <a:solidFill>
                  <a:srgbClr val="FFFFFF"/>
                </a:solidFill>
              </a:rPr>
              <a:t>Engineer(s) | Domain SME</a:t>
            </a:r>
          </a:p>
          <a:p>
            <a:pPr>
              <a:defRPr sz="900">
                <a:solidFill>
                  <a:srgbClr val="FFFFFF"/>
                </a:solidFill>
              </a:defRPr>
            </a:pPr>
            <a:r>
              <a:rPr sz="900">
                <a:solidFill>
                  <a:srgbClr val="FFFFFF"/>
                </a:solidFill>
              </a:rPr>
              <a:t>Embedded delivery team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4718304" y="3319272"/>
            <a:ext cx="2743200" cy="63093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wrap="square">
            <a:normAutofit/>
          </a:bodyPr>
          <a:lstStyle/>
          <a:p>
            <a:pPr>
              <a:defRPr sz="900">
                <a:solidFill>
                  <a:srgbClr val="FFFFFF"/>
                </a:solidFill>
              </a:defRPr>
            </a:pPr>
            <a:r>
              <a:rPr sz="900">
                <a:solidFill>
                  <a:srgbClr val="FFFFFF"/>
                </a:solidFill>
              </a:rPr>
              <a:t>Left panel 2 (purple header)</a:t>
            </a:r>
          </a:p>
          <a:p>
            <a:pPr>
              <a:defRPr sz="900">
                <a:solidFill>
                  <a:srgbClr val="FFFFFF"/>
                </a:solidFill>
              </a:defRPr>
            </a:pPr>
            <a:r>
              <a:rPr sz="900">
                <a:solidFill>
                  <a:srgbClr val="FFFFFF"/>
                </a:solidFill>
              </a:rPr>
              <a:t>What the BT Vertical PROVIDES</a:t>
            </a:r>
          </a:p>
          <a:p>
            <a:pPr>
              <a:defRPr sz="900">
                <a:solidFill>
                  <a:srgbClr val="FFFFFF"/>
                </a:solidFill>
              </a:defRPr>
            </a:pPr>
            <a:r>
              <a:rPr sz="900">
                <a:solidFill>
                  <a:srgbClr val="FFFFFF"/>
                </a:solidFill>
              </a:rPr>
              <a:t>› Career ladder + coaching + standards (hardline)</a:t>
            </a:r>
          </a:p>
          <a:p>
            <a:pPr>
              <a:defRPr sz="900">
                <a:solidFill>
                  <a:srgbClr val="FFFFFF"/>
                </a:solidFill>
              </a:defRPr>
            </a:pPr>
            <a:r>
              <a:rPr sz="900">
                <a:solidFill>
                  <a:srgbClr val="FFFFFF"/>
                </a:solidFill>
              </a:rPr>
              <a:t>› Shared tooling &amp; reusable patterns (faster, safer)</a:t>
            </a:r>
          </a:p>
          <a:p>
            <a:pPr>
              <a:defRPr sz="900">
                <a:solidFill>
                  <a:srgbClr val="FFFFFF"/>
                </a:solidFill>
              </a:defRPr>
            </a:pPr>
            <a:r>
              <a:rPr sz="900">
                <a:solidFill>
                  <a:srgbClr val="FFFFFF"/>
                </a:solidFill>
              </a:rPr>
              <a:t>› Rotation + surge capacity across business units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8046720" y="3319272"/>
            <a:ext cx="2743200" cy="63093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wrap="square">
            <a:normAutofit/>
          </a:bodyPr>
          <a:lstStyle/>
          <a:p>
            <a:pPr>
              <a:defRPr sz="900">
                <a:solidFill>
                  <a:srgbClr val="FFFFFF"/>
                </a:solidFill>
              </a:defRPr>
            </a:pPr>
            <a:r>
              <a:rPr sz="900">
                <a:solidFill>
                  <a:srgbClr val="FFFFFF"/>
                </a:solidFill>
              </a:rPr>
              <a:t>Eng/Hub Standards</a:t>
            </a:r>
          </a:p>
          <a:p>
            <a:pPr>
              <a:defRPr sz="900">
                <a:solidFill>
                  <a:srgbClr val="FFFFFF"/>
                </a:solidFill>
              </a:defRPr>
            </a:pPr>
            <a:r>
              <a:rPr sz="900">
                <a:solidFill>
                  <a:srgbClr val="FFFFFF"/>
                </a:solidFill>
              </a:rPr>
              <a:t>(Golden Paths)</a:t>
            </a:r>
          </a:p>
          <a:p>
            <a:pPr>
              <a:defRPr sz="900">
                <a:solidFill>
                  <a:srgbClr val="FFFFFF"/>
                </a:solidFill>
              </a:defRPr>
            </a:pPr>
            <a:r>
              <a:rPr sz="900">
                <a:solidFill>
                  <a:srgbClr val="FFFFFF"/>
                </a:solidFill>
              </a:rPr>
              <a:t>secure defaults · automated checks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1389888" y="4279392"/>
            <a:ext cx="2743200" cy="63093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wrap="square">
            <a:normAutofit/>
          </a:bodyPr>
          <a:lstStyle/>
          <a:p>
            <a:pPr>
              <a:defRPr sz="900">
                <a:solidFill>
                  <a:srgbClr val="FFFFFF"/>
                </a:solidFill>
              </a:defRPr>
            </a:pPr>
            <a:r>
              <a:rPr sz="900">
                <a:solidFill>
                  <a:srgbClr val="FFFFFF"/>
                </a:solidFill>
              </a:rPr>
              <a:t>Left panel 3 (blue header)</a:t>
            </a:r>
          </a:p>
          <a:p>
            <a:pPr>
              <a:defRPr sz="900">
                <a:solidFill>
                  <a:srgbClr val="FFFFFF"/>
                </a:solidFill>
              </a:defRPr>
            </a:pPr>
            <a:r>
              <a:rPr sz="900">
                <a:solidFill>
                  <a:srgbClr val="FFFFFF"/>
                </a:solidFill>
              </a:rPr>
              <a:t>Why this is better than “central IT”</a:t>
            </a:r>
          </a:p>
          <a:p>
            <a:pPr>
              <a:defRPr sz="900">
                <a:solidFill>
                  <a:srgbClr val="FFFFFF"/>
                </a:solidFill>
              </a:defRPr>
            </a:pPr>
            <a:r>
              <a:rPr sz="900">
                <a:solidFill>
                  <a:srgbClr val="FFFFFF"/>
                </a:solidFill>
              </a:rPr>
              <a:t>› Work stays embedded with BU cadence</a:t>
            </a:r>
          </a:p>
          <a:p>
            <a:pPr>
              <a:defRPr sz="900">
                <a:solidFill>
                  <a:srgbClr val="FFFFFF"/>
                </a:solidFill>
              </a:defRPr>
            </a:pPr>
            <a:r>
              <a:rPr sz="900">
                <a:solidFill>
                  <a:srgbClr val="FFFFFF"/>
                </a:solidFill>
              </a:rPr>
              <a:t>› Rebalancing is transparent &amp; time-boxed</a:t>
            </a:r>
          </a:p>
          <a:p>
            <a:pPr>
              <a:defRPr sz="900">
                <a:solidFill>
                  <a:srgbClr val="FFFFFF"/>
                </a:solidFill>
              </a:defRPr>
            </a:pPr>
            <a:r>
              <a:rPr sz="900">
                <a:solidFill>
                  <a:srgbClr val="FFFFFF"/>
                </a:solidFill>
              </a:rPr>
              <a:t>› Guardrails are automated (paved roads), not manual gates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4718304" y="4279392"/>
            <a:ext cx="2743200" cy="63093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wrap="square">
            <a:normAutofit/>
          </a:bodyPr>
          <a:lstStyle/>
          <a:p>
            <a:pPr>
              <a:defRPr sz="900">
                <a:solidFill>
                  <a:srgbClr val="FFFFFF"/>
                </a:solidFill>
              </a:defRPr>
            </a:pPr>
            <a:r>
              <a:rPr sz="900">
                <a:solidFill>
                  <a:srgbClr val="FFFFFF"/>
                </a:solidFill>
              </a:rPr>
              <a:t>Business Technologist Vertical</a:t>
            </a:r>
          </a:p>
          <a:p>
            <a:pPr>
              <a:defRPr sz="900">
                <a:solidFill>
                  <a:srgbClr val="FFFFFF"/>
                </a:solidFill>
              </a:defRPr>
            </a:pPr>
            <a:r>
              <a:rPr sz="900">
                <a:solidFill>
                  <a:srgbClr val="FFFFFF"/>
                </a:solidFill>
              </a:rPr>
              <a:t>(Professional Home + Talent Pool)</a:t>
            </a:r>
          </a:p>
          <a:p>
            <a:pPr>
              <a:defRPr sz="900">
                <a:solidFill>
                  <a:srgbClr val="FFFFFF"/>
                </a:solidFill>
              </a:defRPr>
            </a:pPr>
            <a:r>
              <a:rPr sz="900">
                <a:solidFill>
                  <a:srgbClr val="FFFFFF"/>
                </a:solidFill>
              </a:rPr>
              <a:t>Hiring bar · Coaching · Leveling · Standards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8046720" y="4279392"/>
            <a:ext cx="2743200" cy="63093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wrap="square">
            <a:normAutofit/>
          </a:bodyPr>
          <a:lstStyle/>
          <a:p>
            <a:pPr>
              <a:defRPr sz="900">
                <a:solidFill>
                  <a:srgbClr val="FFFFFF"/>
                </a:solidFill>
              </a:defRPr>
            </a:pPr>
            <a:r>
              <a:rPr sz="900">
                <a:solidFill>
                  <a:srgbClr val="FFFFFF"/>
                </a:solidFill>
              </a:rPr>
              <a:t>Footer line (left)</a:t>
            </a:r>
          </a:p>
          <a:p>
            <a:pPr>
              <a:defRPr sz="900">
                <a:solidFill>
                  <a:srgbClr val="FFFFFF"/>
                </a:solidFill>
              </a:defRPr>
            </a:pPr>
            <a:r>
              <a:rPr sz="900">
                <a:solidFill>
                  <a:srgbClr val="FFFFFF"/>
                </a:solidFill>
              </a:rPr>
              <a:t>Hardline for craft. Embedded for outcomes.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1389888" y="5239512"/>
            <a:ext cx="2743200" cy="63093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wrap="square">
            <a:normAutofit/>
          </a:bodyPr>
          <a:lstStyle/>
          <a:p>
            <a:pPr>
              <a:defRPr sz="900">
                <a:solidFill>
                  <a:srgbClr val="FFFFFF"/>
                </a:solidFill>
              </a:defRPr>
            </a:pPr>
            <a:r>
              <a:rPr sz="900">
                <a:solidFill>
                  <a:srgbClr val="FFFFFF"/>
                </a:solidFill>
              </a:rPr>
              <a:t>No ticket intake</a:t>
            </a:r>
          </a:p>
          <a:p>
            <a:pPr>
              <a:defRPr sz="900">
                <a:solidFill>
                  <a:srgbClr val="FFFFFF"/>
                </a:solidFill>
              </a:defRPr>
            </a:pPr>
            <a:r>
              <a:rPr sz="900">
                <a:solidFill>
                  <a:srgbClr val="FFFFFF"/>
                </a:solidFill>
              </a:rPr>
              <a:t>BU-funded capacity is protected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3" name="TextBox 2"/>
          <p:cNvSpPr txBox="1"/>
          <p:nvPr/>
        </p:nvSpPr>
        <p:spPr>
          <a:xfrm>
            <a:off x="640080" y="320040"/>
            <a:ext cx="5120640" cy="777240"/>
          </a:xfrm>
          <a:prstGeom prst="rect">
            <a:avLst/>
          </a:prstGeom>
          <a:noFill/>
        </p:spPr>
        <p:txBody>
          <a:bodyPr wrap="square">
            <a:norm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rPr>
                <a:solidFill>
                  <a:srgbClr val="FFFFFF"/>
                </a:solidFill>
              </a:rPr>
              <a:t>The AI-Augmented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rPr>
                <a:solidFill>
                  <a:srgbClr val="FFFFFF"/>
                </a:solidFill>
              </a:rPr>
              <a:t>Technologist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85800" y="2560320"/>
            <a:ext cx="4937760" cy="3383280"/>
          </a:xfrm>
          <a:prstGeom prst="rect">
            <a:avLst/>
          </a:prstGeom>
          <a:noFill/>
        </p:spPr>
        <p:txBody>
          <a:bodyPr wrap="square" tIns="137160">
            <a:norm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rPr>
                <a:solidFill>
                  <a:srgbClr val="FFFFFF"/>
                </a:solidFill>
              </a:rPr>
              <a:t>The Business-First Builder: AI enables the domain expert to move from "requirements writer" to "solution prototyper."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rPr>
                <a:solidFill>
                  <a:srgbClr val="FFFFFF"/>
                </a:solidFill>
              </a:rPr>
              <a:t>Vibe Coding: Focusing on business intent ("Show me rebate leakage") rather than syntax. The AI handles the boilerplate.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rPr>
                <a:solidFill>
                  <a:srgbClr val="FFFFFF"/>
                </a:solidFill>
              </a:rPr>
              <a:t>Functional Wireframes: Using AI to instantly visualize user flows and data logic, iterating in real-time with stakeholders.</a:t>
            </a:r>
          </a:p>
        </p:txBody>
      </p:sp>
      <p:pic>
        <p:nvPicPr>
          <p:cNvPr id="5" name="Picture 4" descr="slide_16_photo_0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3" name="TextBox 2"/>
          <p:cNvSpPr txBox="1"/>
          <p:nvPr/>
        </p:nvSpPr>
        <p:spPr>
          <a:xfrm>
            <a:off x="640080" y="320040"/>
            <a:ext cx="5120640" cy="777240"/>
          </a:xfrm>
          <a:prstGeom prst="rect">
            <a:avLst/>
          </a:prstGeom>
          <a:noFill/>
        </p:spPr>
        <p:txBody>
          <a:bodyPr wrap="square">
            <a:norm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rPr>
                <a:solidFill>
                  <a:srgbClr val="FFFFFF"/>
                </a:solidFill>
              </a:rPr>
              <a:t>The AI-Augmented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rPr>
                <a:solidFill>
                  <a:srgbClr val="FFFFFF"/>
                </a:solidFill>
              </a:rPr>
              <a:t>Engineer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85800" y="2560320"/>
            <a:ext cx="4937760" cy="3383280"/>
          </a:xfrm>
          <a:prstGeom prst="rect">
            <a:avLst/>
          </a:prstGeom>
          <a:noFill/>
        </p:spPr>
        <p:txBody>
          <a:bodyPr wrap="square" tIns="137160">
            <a:norm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rPr>
                <a:solidFill>
                  <a:srgbClr val="FFFFFF"/>
                </a:solidFill>
              </a:rPr>
              <a:t>The Force Multiplier: Engineers shift from writing syntax to orchestrating multiple AI agents to generate volume.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rPr>
                <a:solidFill>
                  <a:srgbClr val="FFFFFF"/>
                </a:solidFill>
              </a:rPr>
              <a:t>Scale: A small team of 4 can achieve the output of 10 by leveraging agents for documentation, testing, and boilerplate.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rPr>
                <a:solidFill>
                  <a:srgbClr val="FFFFFF"/>
                </a:solidFill>
              </a:rPr>
              <a:t>Automated Quality: The "Quality Engineer" role evolves to building the "Test-Feed-Fix-Verify" loop—automating the rejection of insecure AI code.</a:t>
            </a:r>
          </a:p>
        </p:txBody>
      </p:sp>
      <p:pic>
        <p:nvPicPr>
          <p:cNvPr id="5" name="Picture 4" descr="slide_17_photo_0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wrap="square">
            <a:norm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rPr>
                <a:solidFill>
                  <a:srgbClr val="FFFFFF"/>
                </a:solidFill>
              </a:rPr>
              <a:t>Strategic Roadmap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1389888" y="2359152"/>
            <a:ext cx="4413504" cy="159105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wrap="square">
            <a:normAutofit/>
          </a:bodyPr>
          <a:lstStyle/>
          <a:p>
            <a:pPr>
              <a:defRPr sz="900">
                <a:solidFill>
                  <a:srgbClr val="FFFFFF"/>
                </a:solidFill>
              </a:defRPr>
            </a:pPr>
            <a:r>
              <a:rPr sz="900">
                <a:solidFill>
                  <a:srgbClr val="FFFFFF"/>
                </a:solidFill>
              </a:rPr>
              <a:t>Card 1: Mandate the Platform Team to build “Golden Paths” for AI (Secure Sandboxes) and Data.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6388608" y="2359152"/>
            <a:ext cx="4413504" cy="159105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wrap="square">
            <a:normAutofit/>
          </a:bodyPr>
          <a:lstStyle/>
          <a:p>
            <a:pPr>
              <a:defRPr sz="900">
                <a:solidFill>
                  <a:srgbClr val="FFFFFF"/>
                </a:solidFill>
              </a:defRPr>
            </a:pPr>
            <a:r>
              <a:rPr sz="900">
                <a:solidFill>
                  <a:srgbClr val="FFFFFF"/>
                </a:solidFill>
              </a:rPr>
              <a:t>Card 2: Establish the “Business Technologist” organization, career ladder, and governance standards.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1389888" y="4279392"/>
            <a:ext cx="4413504" cy="159105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wrap="square">
            <a:normAutofit/>
          </a:bodyPr>
          <a:lstStyle/>
          <a:p>
            <a:pPr>
              <a:defRPr sz="900">
                <a:solidFill>
                  <a:srgbClr val="FFFFFF"/>
                </a:solidFill>
              </a:defRPr>
            </a:pPr>
            <a:r>
              <a:rPr sz="900">
                <a:solidFill>
                  <a:srgbClr val="FFFFFF"/>
                </a:solidFill>
              </a:rPr>
              <a:t>Card 3: Deploy Fusion Teams into BUs (merging IT &amp; Business) and launch an FDE pilot for a major client.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6388608" y="4279392"/>
            <a:ext cx="4413504" cy="159105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 wrap="square">
            <a:normAutofit/>
          </a:bodyPr>
          <a:lstStyle/>
          <a:p>
            <a:pPr>
              <a:defRPr sz="900">
                <a:solidFill>
                  <a:srgbClr val="FFFFFF"/>
                </a:solidFill>
              </a:defRPr>
            </a:pPr>
            <a:r>
              <a:rPr sz="900">
                <a:solidFill>
                  <a:srgbClr val="FFFFFF"/>
                </a:solidFill>
              </a:rPr>
              <a:t>Card 4: Reinforce values: “Soft Lanes,” “Failure is OK,” and “The Players Matter” to empower the new verticals.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E192D3-681C-F571-6CEA-4B23BD202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49ADB7-C58D-F323-A297-629BA425E37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9724DE-BACD-72EA-7567-7F20BB545E2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125B34C-AE02-252A-7C75-66EAF15D1C5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CF8F4A2-BCD4-468A-9BE9-5827D12769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212006"/>
      </p:ext>
    </p:extLst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3" name="TextBox 2"/>
          <p:cNvSpPr txBox="1"/>
          <p:nvPr/>
        </p:nvSpPr>
        <p:spPr>
          <a:xfrm>
            <a:off x="640080" y="320040"/>
            <a:ext cx="5120640" cy="777240"/>
          </a:xfrm>
          <a:prstGeom prst="rect">
            <a:avLst/>
          </a:prstGeom>
          <a:noFill/>
        </p:spPr>
        <p:txBody>
          <a:bodyPr wrap="square">
            <a:norm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rPr>
                <a:solidFill>
                  <a:srgbClr val="FFFFFF"/>
                </a:solidFill>
              </a:rPr>
              <a:t>Five Key Throughlines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B17F42-F1F8-97C7-74B1-C6D1DC657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F7FB78-CD21-ECE6-E8E0-4BF83416BA2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4465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DDE73D-546B-00C8-0E4C-0B4466B71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9F4CDA-ECC0-A88D-BC8D-26ADDE42C33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6556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42538-1A48-6A46-0CF1-34DD18156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28E0DA-7ABB-38E8-02B7-B6740DB8848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5629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EACEE-A71E-547B-CC65-A00A3B003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F5EDCC-8F69-1A65-1675-614415421C7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4074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A3B8CBC-E653-B731-5C9E-3B9C871F122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FE25C0-9E93-4C99-7D08-F2C9405361D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4BB5DA-9F4A-159E-FF04-CAD6A255344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3817154-EEF0-F01C-28E3-8AC577B224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356363"/>
      </p:ext>
    </p:extLst>
  </p:cSld>
  <p:clrMapOvr>
    <a:masterClrMapping/>
  </p:clrMapOvr>
</p:sld>
</file>

<file path=ppt/theme/theme1.xml><?xml version="1.0" encoding="utf-8"?>
<a:theme xmlns:a="http://schemas.openxmlformats.org/drawingml/2006/main" name="16x9-Widescreen_PPT_2025">
  <a:themeElements>
    <a:clrScheme name="Premier 2025 Colors 1">
      <a:dk1>
        <a:srgbClr val="000000"/>
      </a:dk1>
      <a:lt1>
        <a:srgbClr val="FFFFFF"/>
      </a:lt1>
      <a:dk2>
        <a:srgbClr val="133652"/>
      </a:dk2>
      <a:lt2>
        <a:srgbClr val="C9D3D7"/>
      </a:lt2>
      <a:accent1>
        <a:srgbClr val="1696D6"/>
      </a:accent1>
      <a:accent2>
        <a:srgbClr val="8BCBEB"/>
      </a:accent2>
      <a:accent3>
        <a:srgbClr val="FFC532"/>
      </a:accent3>
      <a:accent4>
        <a:srgbClr val="E24200"/>
      </a:accent4>
      <a:accent5>
        <a:srgbClr val="C9D3D7"/>
      </a:accent5>
      <a:accent6>
        <a:srgbClr val="027E91"/>
      </a:accent6>
      <a:hlink>
        <a:srgbClr val="00B2E3"/>
      </a:hlink>
      <a:folHlink>
        <a:srgbClr val="2F5369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emier-FY25-PPT-Feb25" id="{923746DF-2174-D443-86B2-B5EB0AF82B58}" vid="{08798778-40AD-4043-BE38-F98C0B76F82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380F4513B69654CBDCE86B598670206" ma:contentTypeVersion="17" ma:contentTypeDescription="Create a new document." ma:contentTypeScope="" ma:versionID="2a89d0a4579ee91a166647e27005f524">
  <xsd:schema xmlns:xsd="http://www.w3.org/2001/XMLSchema" xmlns:xs="http://www.w3.org/2001/XMLSchema" xmlns:p="http://schemas.microsoft.com/office/2006/metadata/properties" xmlns:ns2="e45bd000-b570-4140-a88c-81abd2764c23" xmlns:ns3="240940fc-fcd2-46f0-9b14-c42b38bf7ab3" targetNamespace="http://schemas.microsoft.com/office/2006/metadata/properties" ma:root="true" ma:fieldsID="92a8df15febcdafac73664e2eb9c6a0a" ns2:_="" ns3:_="">
    <xsd:import namespace="e45bd000-b570-4140-a88c-81abd2764c23"/>
    <xsd:import namespace="240940fc-fcd2-46f0-9b14-c42b38bf7ab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GenerationTime" minOccurs="0"/>
                <xsd:element ref="ns2:MediaServiceEventHashCode" minOccurs="0"/>
                <xsd:element ref="ns2:Order0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45bd000-b570-4140-a88c-81abd2764c2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OCR" ma:index="12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Order0" ma:index="19" nillable="true" ma:displayName="Order" ma:format="Dropdown" ma:internalName="Order0" ma:percentage="FALSE">
      <xsd:simpleType>
        <xsd:restriction base="dms:Number"/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88e94436-31f2-429a-b026-2f99bd5acaf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40940fc-fcd2-46f0-9b14-c42b38bf7ab3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d7790fdf-4320-40a9-9cb6-03f525650c2e}" ma:internalName="TaxCatchAll" ma:showField="CatchAllData" ma:web="240940fc-fcd2-46f0-9b14-c42b38bf7ab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Order0 xmlns="e45bd000-b570-4140-a88c-81abd2764c23" xsi:nil="true"/>
    <TaxCatchAll xmlns="240940fc-fcd2-46f0-9b14-c42b38bf7ab3" xsi:nil="true"/>
    <lcf76f155ced4ddcb4097134ff3c332f xmlns="e45bd000-b570-4140-a88c-81abd2764c23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70A4B34F-991E-45D7-BEC8-B3198829AF8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45bd000-b570-4140-a88c-81abd2764c23"/>
    <ds:schemaRef ds:uri="240940fc-fcd2-46f0-9b14-c42b38bf7ab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2D9EE64-0C5F-42CB-AC63-188316E27E7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9279308-DC63-409F-A6E9-FA8579FE571F}">
  <ds:schemaRefs>
    <ds:schemaRef ds:uri="http://purl.org/dc/dcmitype/"/>
    <ds:schemaRef ds:uri="http://schemas.microsoft.com/office/2006/documentManagement/types"/>
    <ds:schemaRef ds:uri="http://schemas.microsoft.com/office/2006/metadata/properties"/>
    <ds:schemaRef ds:uri="http://purl.org/dc/elements/1.1/"/>
    <ds:schemaRef ds:uri="http://www.w3.org/XML/1998/namespace"/>
    <ds:schemaRef ds:uri="http://schemas.microsoft.com/office/infopath/2007/PartnerControls"/>
    <ds:schemaRef ds:uri="http://purl.org/dc/terms/"/>
    <ds:schemaRef ds:uri="http://schemas.openxmlformats.org/package/2006/metadata/core-properties"/>
    <ds:schemaRef ds:uri="240940fc-fcd2-46f0-9b14-c42b38bf7ab3"/>
    <ds:schemaRef ds:uri="e45bd000-b570-4140-a88c-81abd2764c23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95</TotalTime>
  <Words>0</Words>
  <Application>Microsoft Macintosh PowerPoint</Application>
  <PresentationFormat>Widescreen</PresentationFormat>
  <Paragraphs>0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1" baseType="lpstr">
      <vt:lpstr>Arial</vt:lpstr>
      <vt:lpstr>Calibri</vt:lpstr>
      <vt:lpstr>16x9-Widescreen_PPT_2025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Orr, Jordon</dc:creator>
  <cp:lastModifiedBy>Orr, Jordon</cp:lastModifiedBy>
  <cp:revision>2</cp:revision>
  <dcterms:created xsi:type="dcterms:W3CDTF">2025-02-05T20:17:24Z</dcterms:created>
  <dcterms:modified xsi:type="dcterms:W3CDTF">2025-02-05T21:52:43Z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0x010100C380F4513B69654CBDCE86B598670206</vt:lpwstr>
  </property>
  <property fmtid="{D5CDD505-2E9C-101B-9397-08002B2CF9AE}" pid="3" name="MSIP_Label_d706494a-bfc2-4f46-ab17-24d8fac696a6_Enabled">
    <vt:lpwstr>true</vt:lpwstr>
  </property>
  <property fmtid="{D5CDD505-2E9C-101B-9397-08002B2CF9AE}" pid="4" name="MSIP_Label_d706494a-bfc2-4f46-ab17-24d8fac696a6_SetDate">
    <vt:lpwstr>2021-01-06T18:19:49Z</vt:lpwstr>
  </property>
  <property fmtid="{D5CDD505-2E9C-101B-9397-08002B2CF9AE}" pid="5" name="MSIP_Label_d706494a-bfc2-4f46-ab17-24d8fac696a6_Method">
    <vt:lpwstr>Standard</vt:lpwstr>
  </property>
  <property fmtid="{D5CDD505-2E9C-101B-9397-08002B2CF9AE}" pid="6" name="MSIP_Label_d706494a-bfc2-4f46-ab17-24d8fac696a6_Name">
    <vt:lpwstr>Public2</vt:lpwstr>
  </property>
  <property fmtid="{D5CDD505-2E9C-101B-9397-08002B2CF9AE}" pid="7" name="MSIP_Label_d706494a-bfc2-4f46-ab17-24d8fac696a6_SiteId">
    <vt:lpwstr>b110eddf-23ae-457c-a6f3-734d592b2847</vt:lpwstr>
  </property>
  <property fmtid="{D5CDD505-2E9C-101B-9397-08002B2CF9AE}" pid="8" name="MSIP_Label_d706494a-bfc2-4f46-ab17-24d8fac696a6_ActionId">
    <vt:lpwstr>f3134ea3-b301-4d6f-b4fa-18d1581890cb</vt:lpwstr>
  </property>
  <property fmtid="{D5CDD505-2E9C-101B-9397-08002B2CF9AE}" pid="9" name="MSIP_Label_d706494a-bfc2-4f46-ab17-24d8fac696a6_ContentBits">
    <vt:lpwstr>0</vt:lpwstr>
  </property>
  <property fmtid="{D5CDD505-2E9C-101B-9397-08002B2CF9AE}" pid="10" name="MediaServiceImageTags">
    <vt:lpwstr/>
  </property>
</Properties>
</file>